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297" r:id="rId4"/>
    <p:sldId id="258" r:id="rId5"/>
    <p:sldId id="303" r:id="rId6"/>
    <p:sldId id="281" r:id="rId7"/>
    <p:sldId id="259" r:id="rId8"/>
    <p:sldId id="282" r:id="rId9"/>
    <p:sldId id="260" r:id="rId10"/>
    <p:sldId id="261" r:id="rId11"/>
    <p:sldId id="262" r:id="rId12"/>
    <p:sldId id="284" r:id="rId13"/>
    <p:sldId id="263" r:id="rId14"/>
    <p:sldId id="264" r:id="rId15"/>
    <p:sldId id="265" r:id="rId16"/>
    <p:sldId id="266" r:id="rId17"/>
    <p:sldId id="267" r:id="rId18"/>
    <p:sldId id="268" r:id="rId19"/>
    <p:sldId id="269" r:id="rId20"/>
    <p:sldId id="270" r:id="rId21"/>
    <p:sldId id="271" r:id="rId22"/>
    <p:sldId id="272" r:id="rId23"/>
    <p:sldId id="274" r:id="rId24"/>
    <p:sldId id="275" r:id="rId25"/>
    <p:sldId id="276" r:id="rId26"/>
    <p:sldId id="277" r:id="rId27"/>
    <p:sldId id="278" r:id="rId28"/>
    <p:sldId id="302" r:id="rId29"/>
    <p:sldId id="279" r:id="rId30"/>
    <p:sldId id="285" r:id="rId31"/>
    <p:sldId id="287" r:id="rId32"/>
    <p:sldId id="288" r:id="rId33"/>
    <p:sldId id="286" r:id="rId34"/>
    <p:sldId id="289" r:id="rId35"/>
    <p:sldId id="290" r:id="rId36"/>
    <p:sldId id="291" r:id="rId37"/>
    <p:sldId id="292" r:id="rId38"/>
    <p:sldId id="298" r:id="rId39"/>
    <p:sldId id="293" r:id="rId40"/>
    <p:sldId id="294" r:id="rId41"/>
    <p:sldId id="299" r:id="rId42"/>
    <p:sldId id="300" r:id="rId43"/>
    <p:sldId id="301" r:id="rId44"/>
    <p:sldId id="304" r:id="rId45"/>
    <p:sldId id="305"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1374" y="-558"/>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41833-7555-474D-8488-2284A979E400}" type="datetimeFigureOut">
              <a:rPr lang="ru-RU" smtClean="0"/>
              <a:t>17.02.2014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FD0DF-B7BB-4E09-920F-FFC901286C16}" type="slidenum">
              <a:rPr lang="ru-RU" smtClean="0"/>
              <a:t>‹#›</a:t>
            </a:fld>
            <a:endParaRPr lang="ru-RU"/>
          </a:p>
        </p:txBody>
      </p:sp>
    </p:spTree>
    <p:extLst>
      <p:ext uri="{BB962C8B-B14F-4D97-AF65-F5344CB8AC3E}">
        <p14:creationId xmlns:p14="http://schemas.microsoft.com/office/powerpoint/2010/main" val="249657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4</a:t>
            </a:fld>
            <a:endParaRPr lang="ru-RU"/>
          </a:p>
        </p:txBody>
      </p:sp>
    </p:spTree>
    <p:extLst>
      <p:ext uri="{BB962C8B-B14F-4D97-AF65-F5344CB8AC3E}">
        <p14:creationId xmlns:p14="http://schemas.microsoft.com/office/powerpoint/2010/main" val="382562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43</a:t>
            </a:fld>
            <a:endParaRPr lang="ru-RU"/>
          </a:p>
        </p:txBody>
      </p:sp>
    </p:spTree>
    <p:extLst>
      <p:ext uri="{BB962C8B-B14F-4D97-AF65-F5344CB8AC3E}">
        <p14:creationId xmlns:p14="http://schemas.microsoft.com/office/powerpoint/2010/main" val="326406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10</a:t>
            </a:fld>
            <a:endParaRPr lang="ru-RU"/>
          </a:p>
        </p:txBody>
      </p:sp>
    </p:spTree>
    <p:extLst>
      <p:ext uri="{BB962C8B-B14F-4D97-AF65-F5344CB8AC3E}">
        <p14:creationId xmlns:p14="http://schemas.microsoft.com/office/powerpoint/2010/main" val="94177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23</a:t>
            </a:fld>
            <a:endParaRPr lang="ru-RU"/>
          </a:p>
        </p:txBody>
      </p:sp>
    </p:spTree>
    <p:extLst>
      <p:ext uri="{BB962C8B-B14F-4D97-AF65-F5344CB8AC3E}">
        <p14:creationId xmlns:p14="http://schemas.microsoft.com/office/powerpoint/2010/main" val="163728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Может быть только формальным, т.е. не заключать</a:t>
            </a:r>
            <a:r>
              <a:rPr lang="ru-RU" baseline="0" dirty="0" smtClean="0"/>
              <a:t> в себе никакого указания на конкретное содержание.</a:t>
            </a:r>
          </a:p>
          <a:p>
            <a:endParaRPr lang="ru-RU" baseline="0" dirty="0" smtClean="0"/>
          </a:p>
          <a:p>
            <a:r>
              <a:rPr lang="ru-RU" baseline="0" dirty="0" smtClean="0"/>
              <a:t>«Плступай так, чтобы максима твоей воли всегда ьогла быть вместе с тем и принципом всеобщего законодательства»</a:t>
            </a:r>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32</a:t>
            </a:fld>
            <a:endParaRPr lang="ru-RU"/>
          </a:p>
        </p:txBody>
      </p:sp>
    </p:spTree>
    <p:extLst>
      <p:ext uri="{BB962C8B-B14F-4D97-AF65-F5344CB8AC3E}">
        <p14:creationId xmlns:p14="http://schemas.microsoft.com/office/powerpoint/2010/main" val="33848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Чтобы поступок был моральным, он должен быть совершен вопреки естественной склонности</a:t>
            </a:r>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34</a:t>
            </a:fld>
            <a:endParaRPr lang="ru-RU"/>
          </a:p>
        </p:txBody>
      </p:sp>
    </p:spTree>
    <p:extLst>
      <p:ext uri="{BB962C8B-B14F-4D97-AF65-F5344CB8AC3E}">
        <p14:creationId xmlns:p14="http://schemas.microsoft.com/office/powerpoint/2010/main" val="383236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«Долг! Ты возвышенное, великое слово, так как в тебе нет ничего угодливого, что льстило бы людям… Это именно то великое, что возвышает человека над самим собой…. Это не что иное, как личность, т.е. свобода и независимость от механизма всей природы…»</a:t>
            </a:r>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35</a:t>
            </a:fld>
            <a:endParaRPr lang="ru-RU"/>
          </a:p>
        </p:txBody>
      </p:sp>
    </p:spTree>
    <p:extLst>
      <p:ext uri="{BB962C8B-B14F-4D97-AF65-F5344CB8AC3E}">
        <p14:creationId xmlns:p14="http://schemas.microsoft.com/office/powerpoint/2010/main" val="152484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Все</a:t>
            </a:r>
            <a:r>
              <a:rPr lang="ru-RU" baseline="0" dirty="0" smtClean="0"/>
              <a:t> имеет значение лишь как средство, и только человек есть цель в себе самом. Человечество в лиц Нравственная воля никогда не должна видеть в человеке средство, но всепгда – цель. каждого человека должно быть священным.</a:t>
            </a:r>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36</a:t>
            </a:fld>
            <a:endParaRPr lang="ru-RU"/>
          </a:p>
        </p:txBody>
      </p:sp>
    </p:spTree>
    <p:extLst>
      <p:ext uri="{BB962C8B-B14F-4D97-AF65-F5344CB8AC3E}">
        <p14:creationId xmlns:p14="http://schemas.microsoft.com/office/powerpoint/2010/main" val="412165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Зато противоречие между этическим поведением личности и реальным благом, которое приходится на ее долю, не разрешается в реальном мире.</a:t>
            </a:r>
            <a:endParaRPr lang="ru-RU" dirty="0"/>
          </a:p>
        </p:txBody>
      </p:sp>
      <p:sp>
        <p:nvSpPr>
          <p:cNvPr id="4" name="Slide Number Placeholder 3"/>
          <p:cNvSpPr>
            <a:spLocks noGrp="1"/>
          </p:cNvSpPr>
          <p:nvPr>
            <p:ph type="sldNum" sz="quarter" idx="10"/>
          </p:nvPr>
        </p:nvSpPr>
        <p:spPr/>
        <p:txBody>
          <a:bodyPr/>
          <a:lstStyle/>
          <a:p>
            <a:fld id="{675FD0DF-B7BB-4E09-920F-FFC901286C16}" type="slidenum">
              <a:rPr lang="ru-RU" smtClean="0"/>
              <a:t>37</a:t>
            </a:fld>
            <a:endParaRPr lang="ru-RU"/>
          </a:p>
        </p:txBody>
      </p:sp>
    </p:spTree>
    <p:extLst>
      <p:ext uri="{BB962C8B-B14F-4D97-AF65-F5344CB8AC3E}">
        <p14:creationId xmlns:p14="http://schemas.microsoft.com/office/powerpoint/2010/main" val="130897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2000" dirty="0" smtClean="0"/>
              <a:t>Возможность свободы  - различение вида явлений и мира вещей в себе (феноменов и ноуменов). Свобода возможна,</a:t>
            </a:r>
            <a:r>
              <a:rPr lang="ru-RU" sz="2000" baseline="0" dirty="0" smtClean="0"/>
              <a:t> так как  время (значит, - причинность) привносится человеком в описание явлений, а не существует в ведах в себе.</a:t>
            </a:r>
          </a:p>
          <a:p>
            <a:r>
              <a:rPr lang="ru-RU" sz="2000" baseline="0" dirty="0" smtClean="0"/>
              <a:t>Но свобода и необходима, потому что есть мораль (а без морали невозможно общество).</a:t>
            </a:r>
            <a:endParaRPr lang="ru-RU" sz="2000" dirty="0"/>
          </a:p>
        </p:txBody>
      </p:sp>
      <p:sp>
        <p:nvSpPr>
          <p:cNvPr id="4" name="Slide Number Placeholder 3"/>
          <p:cNvSpPr>
            <a:spLocks noGrp="1"/>
          </p:cNvSpPr>
          <p:nvPr>
            <p:ph type="sldNum" sz="quarter" idx="10"/>
          </p:nvPr>
        </p:nvSpPr>
        <p:spPr/>
        <p:txBody>
          <a:bodyPr/>
          <a:lstStyle/>
          <a:p>
            <a:fld id="{675FD0DF-B7BB-4E09-920F-FFC901286C16}" type="slidenum">
              <a:rPr lang="ru-RU" smtClean="0"/>
              <a:t>39</a:t>
            </a:fld>
            <a:endParaRPr lang="ru-RU"/>
          </a:p>
        </p:txBody>
      </p:sp>
    </p:spTree>
    <p:extLst>
      <p:ext uri="{BB962C8B-B14F-4D97-AF65-F5344CB8AC3E}">
        <p14:creationId xmlns:p14="http://schemas.microsoft.com/office/powerpoint/2010/main" val="62638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76A37-52A9-4FF0-85E6-5AE9C3773193}"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6A37-52A9-4FF0-85E6-5AE9C3773193}"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6A37-52A9-4FF0-85E6-5AE9C3773193}"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6A37-52A9-4FF0-85E6-5AE9C3773193}"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76A37-52A9-4FF0-85E6-5AE9C3773193}" type="datetimeFigureOut">
              <a:rPr lang="ru-RU" smtClean="0"/>
              <a:t>17.02.2014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776A37-52A9-4FF0-85E6-5AE9C3773193}"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76A37-52A9-4FF0-85E6-5AE9C3773193}" type="datetimeFigureOut">
              <a:rPr lang="ru-RU" smtClean="0"/>
              <a:t>17.02.2014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76A37-52A9-4FF0-85E6-5AE9C3773193}" type="datetimeFigureOut">
              <a:rPr lang="ru-RU" smtClean="0"/>
              <a:t>17.02.2014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76A37-52A9-4FF0-85E6-5AE9C3773193}" type="datetimeFigureOut">
              <a:rPr lang="ru-RU" smtClean="0"/>
              <a:t>17.02.2014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76A37-52A9-4FF0-85E6-5AE9C3773193}"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83AC02-716F-4F4F-97B2-FBF67CF2255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76A37-52A9-4FF0-85E6-5AE9C3773193}" type="datetimeFigureOut">
              <a:rPr lang="ru-RU" smtClean="0"/>
              <a:t>17.02.2014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83AC02-716F-4F4F-97B2-FBF67CF22559}"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5776A37-52A9-4FF0-85E6-5AE9C3773193}" type="datetimeFigureOut">
              <a:rPr lang="ru-RU" smtClean="0"/>
              <a:t>17.02.2014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B83AC02-716F-4F4F-97B2-FBF67CF2255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a:t>Иммануил Кант </a:t>
            </a:r>
            <a:r>
              <a:rPr lang="ru-RU" dirty="0" smtClean="0"/>
              <a:t>(</a:t>
            </a:r>
            <a:r>
              <a:rPr lang="ru-RU" dirty="0"/>
              <a:t>1724 - 1804)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1988840"/>
            <a:ext cx="279137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5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5"/>
            <a:ext cx="7920880" cy="3477875"/>
          </a:xfrm>
          <a:prstGeom prst="rect">
            <a:avLst/>
          </a:prstGeom>
        </p:spPr>
        <p:txBody>
          <a:bodyPr wrap="square">
            <a:spAutoFit/>
          </a:bodyPr>
          <a:lstStyle/>
          <a:p>
            <a:r>
              <a:rPr lang="ru-RU" sz="2000" dirty="0" smtClean="0"/>
              <a:t>Этим познавательным способностям соотвествуют 3 научныфе дисциплины – математика, естествознание и метафизика.</a:t>
            </a:r>
          </a:p>
          <a:p>
            <a:r>
              <a:rPr lang="ru-RU" sz="2000" dirty="0" smtClean="0"/>
              <a:t>То есть вопрос о том, как возможна рациональная наука распадается на 3 подвопроса:</a:t>
            </a:r>
          </a:p>
          <a:p>
            <a:endParaRPr lang="ru-RU" sz="2000" dirty="0" smtClean="0"/>
          </a:p>
          <a:p>
            <a:r>
              <a:rPr lang="ru-RU" sz="2000" dirty="0" smtClean="0"/>
              <a:t>Как возможна рациональная математика?</a:t>
            </a:r>
          </a:p>
          <a:p>
            <a:endParaRPr lang="ru-RU" sz="2000" dirty="0" smtClean="0"/>
          </a:p>
          <a:p>
            <a:r>
              <a:rPr lang="ru-RU" sz="2000" dirty="0" smtClean="0"/>
              <a:t>Как возможно рациональное естествознание?</a:t>
            </a:r>
          </a:p>
          <a:p>
            <a:endParaRPr lang="ru-RU" sz="2000" dirty="0" smtClean="0"/>
          </a:p>
          <a:p>
            <a:r>
              <a:rPr lang="ru-RU" sz="2000" dirty="0" smtClean="0"/>
              <a:t>Как возможна рациональная метафизика?</a:t>
            </a:r>
            <a:endParaRPr lang="ru-RU"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14908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17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Априорные формы чувственности</a:t>
            </a:r>
            <a:endParaRPr lang="ru-RU" dirty="0"/>
          </a:p>
        </p:txBody>
      </p:sp>
      <p:sp>
        <p:nvSpPr>
          <p:cNvPr id="3" name="Rectangle 2"/>
          <p:cNvSpPr/>
          <p:nvPr/>
        </p:nvSpPr>
        <p:spPr>
          <a:xfrm>
            <a:off x="899592" y="2492896"/>
            <a:ext cx="4581559" cy="1200329"/>
          </a:xfrm>
          <a:prstGeom prst="rect">
            <a:avLst/>
          </a:prstGeom>
        </p:spPr>
        <p:txBody>
          <a:bodyPr wrap="square">
            <a:spAutoFit/>
          </a:bodyPr>
          <a:lstStyle/>
          <a:p>
            <a:r>
              <a:rPr lang="ru-RU" dirty="0" smtClean="0"/>
              <a:t>-</a:t>
            </a:r>
            <a:r>
              <a:rPr lang="ru-RU" sz="2400" dirty="0" smtClean="0"/>
              <a:t>пространство </a:t>
            </a:r>
          </a:p>
          <a:p>
            <a:endParaRPr lang="ru-RU" sz="2400" dirty="0"/>
          </a:p>
          <a:p>
            <a:r>
              <a:rPr lang="ru-RU" sz="2400" dirty="0" smtClean="0"/>
              <a:t>- время</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93225"/>
            <a:ext cx="18859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88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59396"/>
            <a:ext cx="8208912" cy="6124754"/>
          </a:xfrm>
          <a:prstGeom prst="rect">
            <a:avLst/>
          </a:prstGeom>
        </p:spPr>
        <p:txBody>
          <a:bodyPr wrap="square">
            <a:spAutoFit/>
          </a:bodyPr>
          <a:lstStyle/>
          <a:p>
            <a:r>
              <a:rPr lang="ru-RU" sz="2800" dirty="0" smtClean="0"/>
              <a:t>Кант:</a:t>
            </a:r>
          </a:p>
          <a:p>
            <a:endParaRPr lang="ru-RU" sz="2800" dirty="0" smtClean="0"/>
          </a:p>
          <a:p>
            <a:pPr algn="just"/>
            <a:r>
              <a:rPr lang="ru-RU" sz="2800" i="1" dirty="0" smtClean="0"/>
              <a:t>«...</a:t>
            </a:r>
            <a:r>
              <a:rPr lang="ru-RU" sz="2800" i="1" dirty="0"/>
              <a:t>наше чувственное пред­ставление никоим образом не есть представление о вещах самих по себе, а есть представление только о том способе, каким они нам являются». </a:t>
            </a:r>
            <a:endParaRPr lang="ru-RU" sz="2800" i="1" dirty="0" smtClean="0"/>
          </a:p>
          <a:p>
            <a:pPr algn="just"/>
            <a:endParaRPr lang="ru-RU" sz="2800" i="1" dirty="0"/>
          </a:p>
          <a:p>
            <a:pPr algn="just"/>
            <a:r>
              <a:rPr lang="ru-RU" sz="2800" i="1" dirty="0" smtClean="0"/>
              <a:t>«</a:t>
            </a:r>
            <a:r>
              <a:rPr lang="ru-RU" sz="2800" i="1" dirty="0"/>
              <a:t>Все, что может быть дано нашим чувствам (внешним — в пространстве, внут­реннему — во времени), мы созерцаем только так, как оно нам является, а не как оно есть само по себе...» </a:t>
            </a:r>
            <a:r>
              <a:rPr lang="ru-RU" sz="2800" dirty="0"/>
              <a:t>.</a:t>
            </a:r>
          </a:p>
        </p:txBody>
      </p:sp>
    </p:spTree>
    <p:extLst>
      <p:ext uri="{BB962C8B-B14F-4D97-AF65-F5344CB8AC3E}">
        <p14:creationId xmlns:p14="http://schemas.microsoft.com/office/powerpoint/2010/main" val="1099451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Схематизм рассудка </a:t>
            </a:r>
          </a:p>
        </p:txBody>
      </p:sp>
      <p:sp>
        <p:nvSpPr>
          <p:cNvPr id="3" name="Rectangle 2"/>
          <p:cNvSpPr/>
          <p:nvPr/>
        </p:nvSpPr>
        <p:spPr>
          <a:xfrm>
            <a:off x="683568" y="1628800"/>
            <a:ext cx="7776864" cy="4524315"/>
          </a:xfrm>
          <a:prstGeom prst="rect">
            <a:avLst/>
          </a:prstGeom>
        </p:spPr>
        <p:txBody>
          <a:bodyPr wrap="square">
            <a:spAutoFit/>
          </a:bodyPr>
          <a:lstStyle/>
          <a:p>
            <a:r>
              <a:rPr lang="ru-RU" sz="2400" dirty="0"/>
              <a:t>Д</a:t>
            </a:r>
            <a:r>
              <a:rPr lang="ru-RU" sz="2400" dirty="0" smtClean="0"/>
              <a:t>ля формальной логики существует всего 12 видов суждений. </a:t>
            </a:r>
          </a:p>
          <a:p>
            <a:pPr algn="just"/>
            <a:r>
              <a:rPr lang="ru-RU" sz="2400" dirty="0" smtClean="0"/>
              <a:t>Причем эта классификация «срабатывает» вне зависимости от содержания суждения (о любви или об экзамене идет речь) и вне зависимости от языка (она одинаково верна для русского или английского языков, хинди или древнегреческого). </a:t>
            </a:r>
          </a:p>
          <a:p>
            <a:pPr algn="just"/>
            <a:r>
              <a:rPr lang="ru-RU" sz="2400" dirty="0"/>
              <a:t> </a:t>
            </a:r>
            <a:endParaRPr lang="ru-RU" sz="2400" dirty="0" smtClean="0"/>
          </a:p>
          <a:p>
            <a:pPr algn="just"/>
            <a:endParaRPr lang="ru-RU" sz="2400" dirty="0"/>
          </a:p>
          <a:p>
            <a:pPr algn="just"/>
            <a:r>
              <a:rPr lang="ru-RU" sz="2400" dirty="0" smtClean="0"/>
              <a:t>Не случайно!!!!!    Выделяет 12 категорий рассудка</a:t>
            </a:r>
            <a:endParaRPr lang="ru-RU" sz="2400" dirty="0"/>
          </a:p>
        </p:txBody>
      </p:sp>
    </p:spTree>
    <p:extLst>
      <p:ext uri="{BB962C8B-B14F-4D97-AF65-F5344CB8AC3E}">
        <p14:creationId xmlns:p14="http://schemas.microsoft.com/office/powerpoint/2010/main" val="252978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20688"/>
            <a:ext cx="7848872" cy="2308324"/>
          </a:xfrm>
          <a:prstGeom prst="rect">
            <a:avLst/>
          </a:prstGeom>
        </p:spPr>
        <p:txBody>
          <a:bodyPr wrap="square">
            <a:spAutoFit/>
          </a:bodyPr>
          <a:lstStyle/>
          <a:p>
            <a:pPr algn="just"/>
            <a:r>
              <a:rPr lang="ru-RU" sz="2400" dirty="0" smtClean="0"/>
              <a:t>Например:</a:t>
            </a:r>
          </a:p>
          <a:p>
            <a:pPr algn="just"/>
            <a:endParaRPr lang="ru-RU" sz="2400" dirty="0" smtClean="0"/>
          </a:p>
          <a:p>
            <a:pPr algn="just"/>
            <a:r>
              <a:rPr lang="ru-RU" sz="2400" dirty="0" smtClean="0"/>
              <a:t>По степени общности суждения бывают: общие, частные и единичные. Отсюда Кант выделяет категории «единство», «множественность», «совокупность». </a:t>
            </a:r>
            <a:endParaRPr lang="ru-R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17032"/>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94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7758608" cy="1569660"/>
          </a:xfrm>
          <a:prstGeom prst="rect">
            <a:avLst/>
          </a:prstGeom>
        </p:spPr>
        <p:txBody>
          <a:bodyPr wrap="square">
            <a:spAutoFit/>
          </a:bodyPr>
          <a:lstStyle/>
          <a:p>
            <a:r>
              <a:rPr lang="ru-RU" sz="2400" dirty="0" smtClean="0"/>
              <a:t>Человек описывает мир именно при помощи таких априорных по своей сути категорий, - утверждал Кант. Они даны нам как схемы, заложенные в нашем рассудке</a:t>
            </a:r>
            <a:r>
              <a:rPr lang="ru-RU" dirty="0" smtClean="0"/>
              <a:t>.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5095405" cy="342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141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832"/>
            <a:ext cx="7686600" cy="2308324"/>
          </a:xfrm>
          <a:prstGeom prst="rect">
            <a:avLst/>
          </a:prstGeom>
        </p:spPr>
        <p:txBody>
          <a:bodyPr wrap="square">
            <a:spAutoFit/>
          </a:bodyPr>
          <a:lstStyle/>
          <a:p>
            <a:r>
              <a:rPr lang="ru-RU" sz="2400" dirty="0" smtClean="0"/>
              <a:t>Благодаря схематизму рассудка законы естественных наук носят всеобщий характер.</a:t>
            </a:r>
          </a:p>
          <a:p>
            <a:endParaRPr lang="ru-RU" sz="2400" dirty="0"/>
          </a:p>
          <a:p>
            <a:endParaRPr lang="ru-RU" sz="2400" dirty="0" smtClean="0"/>
          </a:p>
          <a:p>
            <a:r>
              <a:rPr lang="ru-RU" sz="2400" dirty="0"/>
              <a:t>Е</a:t>
            </a:r>
            <a:r>
              <a:rPr lang="ru-RU" sz="2400" dirty="0" smtClean="0"/>
              <a:t>стественные науки всегда схематичны, их задача – отвлечься от единичных различий. </a:t>
            </a:r>
            <a:endParaRPr lang="ru-RU"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019" y="3645024"/>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72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776864" cy="2308324"/>
          </a:xfrm>
          <a:prstGeom prst="rect">
            <a:avLst/>
          </a:prstGeom>
        </p:spPr>
        <p:txBody>
          <a:bodyPr wrap="square">
            <a:spAutoFit/>
          </a:bodyPr>
          <a:lstStyle/>
          <a:p>
            <a:r>
              <a:rPr lang="ru-RU" sz="2400" dirty="0" smtClean="0"/>
              <a:t>Но означает ли это, что естественнонаучные законы–схемы описывают реальный мир? Кант ответил на этот вопрос парадоксальным образом: </a:t>
            </a:r>
          </a:p>
          <a:p>
            <a:endParaRPr lang="ru-RU" sz="2400" dirty="0"/>
          </a:p>
          <a:p>
            <a:r>
              <a:rPr lang="ru-RU" sz="2400" dirty="0" smtClean="0"/>
              <a:t>«</a:t>
            </a:r>
            <a:r>
              <a:rPr lang="ru-RU" sz="2400" i="1" dirty="0" smtClean="0"/>
              <a:t>Человек – законодатель природы</a:t>
            </a:r>
            <a:r>
              <a:rPr lang="ru-RU" sz="2400" dirty="0" smtClean="0"/>
              <a:t>». </a:t>
            </a:r>
            <a:endParaRPr lang="ru-RU"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8904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72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848872" cy="4893647"/>
          </a:xfrm>
          <a:prstGeom prst="rect">
            <a:avLst/>
          </a:prstGeom>
        </p:spPr>
        <p:txBody>
          <a:bodyPr wrap="square">
            <a:spAutoFit/>
          </a:bodyPr>
          <a:lstStyle/>
          <a:p>
            <a:pPr algn="just"/>
            <a:r>
              <a:rPr lang="ru-RU" sz="2400" dirty="0"/>
              <a:t>М</a:t>
            </a:r>
            <a:r>
              <a:rPr lang="ru-RU" sz="2400" dirty="0" smtClean="0"/>
              <a:t>ы описываем мир с помощью уже имеющихся у нас в голове рассудочных схем, то есть мы организуем полученную извне информацию о мире определенным образом, мы навязываем миру свою точку зрения на него. </a:t>
            </a:r>
          </a:p>
          <a:p>
            <a:pPr algn="just"/>
            <a:r>
              <a:rPr lang="ru-RU" sz="2400" dirty="0" smtClean="0"/>
              <a:t>В этом смысле, математические и естественные науки дают нам «человеческую» картину мира, поскольку опираются на априорные предпосылки чувственного и рассудочного познания. С их помощью мы познаем то, как мир нам </a:t>
            </a:r>
            <a:r>
              <a:rPr lang="ru-RU" sz="2400" b="1" i="1" dirty="0" smtClean="0"/>
              <a:t>является</a:t>
            </a:r>
            <a:r>
              <a:rPr lang="ru-RU" sz="2400" dirty="0" smtClean="0"/>
              <a:t>, но каков он вне нашего восприятия, сам по себе – мы не знаем, хотя очень хотели бы узнать. </a:t>
            </a:r>
            <a:endParaRPr lang="ru-RU" sz="2400" dirty="0"/>
          </a:p>
        </p:txBody>
      </p:sp>
    </p:spTree>
    <p:extLst>
      <p:ext uri="{BB962C8B-B14F-4D97-AF65-F5344CB8AC3E}">
        <p14:creationId xmlns:p14="http://schemas.microsoft.com/office/powerpoint/2010/main" val="180012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8064896" cy="1569660"/>
          </a:xfrm>
          <a:prstGeom prst="rect">
            <a:avLst/>
          </a:prstGeom>
        </p:spPr>
        <p:txBody>
          <a:bodyPr wrap="square">
            <a:spAutoFit/>
          </a:bodyPr>
          <a:lstStyle/>
          <a:p>
            <a:r>
              <a:rPr lang="ru-RU" sz="2400" dirty="0"/>
              <a:t>Р</a:t>
            </a:r>
            <a:r>
              <a:rPr lang="ru-RU" sz="2400" dirty="0" smtClean="0"/>
              <a:t>усский философ Владимир Соловьев</a:t>
            </a:r>
          </a:p>
          <a:p>
            <a:endParaRPr lang="ru-RU" sz="2400" dirty="0" smtClean="0"/>
          </a:p>
          <a:p>
            <a:r>
              <a:rPr lang="ru-RU" sz="2400" dirty="0" smtClean="0"/>
              <a:t>«</a:t>
            </a:r>
            <a:r>
              <a:rPr lang="ru-RU" sz="2400" i="1" dirty="0" smtClean="0"/>
              <a:t>Мир познается умом, лишь поскольку он создается им же</a:t>
            </a:r>
            <a:r>
              <a:rPr lang="ru-RU" sz="2400" dirty="0" smtClean="0"/>
              <a:t>».</a:t>
            </a:r>
            <a:endParaRPr lang="ru-RU"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6896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951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280920" cy="5016758"/>
          </a:xfrm>
          <a:prstGeom prst="rect">
            <a:avLst/>
          </a:prstGeom>
        </p:spPr>
        <p:txBody>
          <a:bodyPr wrap="square">
            <a:spAutoFit/>
          </a:bodyPr>
          <a:lstStyle/>
          <a:p>
            <a:r>
              <a:rPr lang="ru-RU" sz="2000" dirty="0"/>
              <a:t>Т</a:t>
            </a:r>
            <a:r>
              <a:rPr lang="ru-RU" sz="2000" dirty="0" smtClean="0"/>
              <a:t>ворчество Канта принято подразделять на два периода: </a:t>
            </a:r>
          </a:p>
          <a:p>
            <a:r>
              <a:rPr lang="ru-RU" sz="2000" dirty="0" smtClean="0"/>
              <a:t> </a:t>
            </a:r>
          </a:p>
          <a:p>
            <a:pPr marL="342900" indent="-342900">
              <a:buAutoNum type="arabicPeriod"/>
            </a:pPr>
            <a:r>
              <a:rPr lang="ru-RU" sz="2000" b="1" i="1" u="sng" dirty="0"/>
              <a:t>Д</a:t>
            </a:r>
            <a:r>
              <a:rPr lang="ru-RU" sz="2000" b="1" i="1" u="sng" dirty="0" smtClean="0"/>
              <a:t>окритический</a:t>
            </a:r>
            <a:r>
              <a:rPr lang="ru-RU" sz="2000" dirty="0" smtClean="0"/>
              <a:t> (до 1770 г.) </a:t>
            </a:r>
          </a:p>
          <a:p>
            <a:endParaRPr lang="ru-RU" sz="2000" dirty="0"/>
          </a:p>
          <a:p>
            <a:r>
              <a:rPr lang="ru-RU" sz="2000" dirty="0" smtClean="0"/>
              <a:t>Трактат “Всеобщая естественная история и теория неба”: обосновал гипотезу происхождения Вселенной из первоначальной «туманности» (гипотеза Канта-Лапласа) </a:t>
            </a:r>
          </a:p>
          <a:p>
            <a:endParaRPr lang="ru-RU" sz="2000" dirty="0"/>
          </a:p>
          <a:p>
            <a:r>
              <a:rPr lang="ru-RU" sz="2000" dirty="0" smtClean="0"/>
              <a:t>2. </a:t>
            </a:r>
            <a:r>
              <a:rPr lang="ru-RU" sz="2000" b="1" i="1" u="sng" dirty="0" smtClean="0"/>
              <a:t>Критический</a:t>
            </a:r>
          </a:p>
          <a:p>
            <a:endParaRPr lang="ru-RU" sz="2000" b="1" i="1" u="sng" dirty="0"/>
          </a:p>
          <a:p>
            <a:pPr algn="just"/>
            <a:r>
              <a:rPr lang="ru-RU" sz="2000" dirty="0" smtClean="0"/>
              <a:t>«</a:t>
            </a:r>
            <a:r>
              <a:rPr lang="ru-RU" sz="2000" i="1" dirty="0" smtClean="0"/>
              <a:t>Юм пробудил меня от догматической дремоты</a:t>
            </a:r>
            <a:r>
              <a:rPr lang="ru-RU" sz="2000" dirty="0" smtClean="0"/>
              <a:t>». Идеи Юма заставили Канта критически задуматься о процессе познания.  </a:t>
            </a:r>
            <a:endParaRPr lang="ru-RU" sz="2000" dirty="0" smtClean="0"/>
          </a:p>
          <a:p>
            <a:pPr algn="just"/>
            <a:r>
              <a:rPr lang="ru-RU" sz="2000" dirty="0" smtClean="0"/>
              <a:t>1781 </a:t>
            </a:r>
            <a:r>
              <a:rPr lang="ru-RU" sz="2000" dirty="0" smtClean="0"/>
              <a:t>- работа «Критика чистого разума», </a:t>
            </a:r>
          </a:p>
          <a:p>
            <a:pPr algn="just"/>
            <a:r>
              <a:rPr lang="ru-RU" sz="2000" dirty="0" smtClean="0"/>
              <a:t>1788 - «Критика практического разума» </a:t>
            </a:r>
          </a:p>
          <a:p>
            <a:pPr algn="just"/>
            <a:r>
              <a:rPr lang="ru-RU" sz="2000" dirty="0" smtClean="0"/>
              <a:t>1790 - «Критика способности суждения» </a:t>
            </a:r>
            <a:endParaRPr lang="ru-RU" sz="2000" dirty="0"/>
          </a:p>
        </p:txBody>
      </p:sp>
    </p:spTree>
    <p:extLst>
      <p:ext uri="{BB962C8B-B14F-4D97-AF65-F5344CB8AC3E}">
        <p14:creationId xmlns:p14="http://schemas.microsoft.com/office/powerpoint/2010/main" val="1427400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7"/>
            <a:ext cx="8280920" cy="4832092"/>
          </a:xfrm>
          <a:prstGeom prst="rect">
            <a:avLst/>
          </a:prstGeom>
        </p:spPr>
        <p:txBody>
          <a:bodyPr wrap="square">
            <a:spAutoFit/>
          </a:bodyPr>
          <a:lstStyle/>
          <a:p>
            <a:pPr algn="just"/>
            <a:r>
              <a:rPr lang="ru-RU" sz="2800" dirty="0"/>
              <a:t>С</a:t>
            </a:r>
            <a:r>
              <a:rPr lang="ru-RU" sz="2800" dirty="0" smtClean="0"/>
              <a:t> помощью чувственности и рассудка человек познает мир </a:t>
            </a:r>
            <a:r>
              <a:rPr lang="ru-RU" sz="2800" b="1" i="1" dirty="0" smtClean="0">
                <a:solidFill>
                  <a:srgbClr val="FF0000"/>
                </a:solidFill>
              </a:rPr>
              <a:t>явлений</a:t>
            </a:r>
            <a:r>
              <a:rPr lang="ru-RU" sz="2800" dirty="0" smtClean="0"/>
              <a:t>, - то, какими вещи нам являются, каковы они для нас. Но человек всегда мечтал познать, каков мир сам по себе, независимо от нашего восприятия, объективно. Такую задачу ставит перед собой разум. Он пытается узнать, что такое «</a:t>
            </a:r>
            <a:r>
              <a:rPr lang="ru-RU" sz="2800" b="1" i="1" dirty="0" smtClean="0">
                <a:solidFill>
                  <a:srgbClr val="FF0000"/>
                </a:solidFill>
              </a:rPr>
              <a:t>вещь в себе</a:t>
            </a:r>
            <a:r>
              <a:rPr lang="ru-RU" sz="2800" dirty="0" smtClean="0"/>
              <a:t>» (вещь сама по себе), не в человеческом восприятии, а самостоятельно</a:t>
            </a:r>
            <a:r>
              <a:rPr lang="ru-RU" dirty="0" smtClean="0"/>
              <a:t>. </a:t>
            </a:r>
            <a:endParaRPr lang="ru-RU" dirty="0"/>
          </a:p>
        </p:txBody>
      </p:sp>
    </p:spTree>
    <p:extLst>
      <p:ext uri="{BB962C8B-B14F-4D97-AF65-F5344CB8AC3E}">
        <p14:creationId xmlns:p14="http://schemas.microsoft.com/office/powerpoint/2010/main" val="972421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5"/>
            <a:ext cx="7920880" cy="5539978"/>
          </a:xfrm>
          <a:prstGeom prst="rect">
            <a:avLst/>
          </a:prstGeom>
        </p:spPr>
        <p:txBody>
          <a:bodyPr wrap="square">
            <a:spAutoFit/>
          </a:bodyPr>
          <a:lstStyle/>
          <a:p>
            <a:pPr algn="just"/>
            <a:r>
              <a:rPr lang="ru-RU" sz="2400" dirty="0" smtClean="0"/>
              <a:t>Человечество предпринимало множество попыток познать «вещи в себе», строя различные метафизические (философские) системы. Суть всех этих систем можно свети к трем основным вопросам, волновавшим людей с древних времен, - о душе, о Боге  и о космосе</a:t>
            </a:r>
            <a:r>
              <a:rPr lang="ru-RU" dirty="0" smtClean="0"/>
              <a:t>. </a:t>
            </a:r>
          </a:p>
          <a:p>
            <a:pPr algn="just"/>
            <a:endParaRPr lang="ru-RU" dirty="0" smtClean="0"/>
          </a:p>
          <a:p>
            <a:pPr algn="just"/>
            <a:r>
              <a:rPr lang="ru-RU" sz="2400" dirty="0" smtClean="0"/>
              <a:t>Т.е. вопрос о том, как возможна рациональная метафизика, распадается на три подвопроса:</a:t>
            </a:r>
          </a:p>
          <a:p>
            <a:pPr marL="342900" indent="-342900" algn="just">
              <a:buAutoNum type="arabicPeriod"/>
            </a:pPr>
            <a:r>
              <a:rPr lang="ru-RU" sz="2400" dirty="0" smtClean="0"/>
              <a:t>Как возможна рациональная психология?</a:t>
            </a:r>
          </a:p>
          <a:p>
            <a:pPr marL="342900" indent="-342900" algn="just">
              <a:buAutoNum type="arabicPeriod"/>
            </a:pPr>
            <a:r>
              <a:rPr lang="ru-RU" sz="2400" dirty="0" smtClean="0"/>
              <a:t>Как возможна рациональная теология?</a:t>
            </a:r>
          </a:p>
          <a:p>
            <a:pPr marL="342900" indent="-342900" algn="just">
              <a:buAutoNum type="arabicPeriod"/>
            </a:pPr>
            <a:r>
              <a:rPr lang="ru-RU" sz="2400" dirty="0" smtClean="0"/>
              <a:t>Как возможна рациональная космология?</a:t>
            </a:r>
          </a:p>
          <a:p>
            <a:pPr marL="342900" indent="-342900" algn="just">
              <a:buAutoNum type="arabicPeriod"/>
            </a:pPr>
            <a:endParaRPr lang="ru-RU" sz="2400" dirty="0"/>
          </a:p>
          <a:p>
            <a:pPr algn="just"/>
            <a:r>
              <a:rPr lang="ru-RU" sz="2400" dirty="0" smtClean="0"/>
              <a:t>                Три априорные идеи чистого разума</a:t>
            </a:r>
            <a:endParaRPr lang="ru-RU" sz="2400" dirty="0"/>
          </a:p>
        </p:txBody>
      </p:sp>
      <p:sp>
        <p:nvSpPr>
          <p:cNvPr id="3" name="Right Arrow 2"/>
          <p:cNvSpPr/>
          <p:nvPr/>
        </p:nvSpPr>
        <p:spPr>
          <a:xfrm>
            <a:off x="827584" y="54600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29015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Как возможна рациональная космология?</a:t>
            </a:r>
            <a:br>
              <a:rPr lang="ru-RU" dirty="0"/>
            </a:br>
            <a:endParaRPr lang="ru-RU" dirty="0"/>
          </a:p>
        </p:txBody>
      </p:sp>
      <p:sp>
        <p:nvSpPr>
          <p:cNvPr id="3" name="Rectangle 2"/>
          <p:cNvSpPr/>
          <p:nvPr/>
        </p:nvSpPr>
        <p:spPr>
          <a:xfrm>
            <a:off x="683568" y="1988841"/>
            <a:ext cx="7920880" cy="1569660"/>
          </a:xfrm>
          <a:prstGeom prst="rect">
            <a:avLst/>
          </a:prstGeom>
        </p:spPr>
        <p:txBody>
          <a:bodyPr wrap="square">
            <a:spAutoFit/>
          </a:bodyPr>
          <a:lstStyle/>
          <a:p>
            <a:pPr algn="ctr"/>
            <a:r>
              <a:rPr lang="ru-RU" sz="3200" dirty="0" smtClean="0"/>
              <a:t>Здесь Кант натолкнулся на неразрешимые противоречия –  </a:t>
            </a:r>
            <a:r>
              <a:rPr lang="ru-RU" sz="3200" b="1" i="1" dirty="0" smtClean="0">
                <a:solidFill>
                  <a:srgbClr val="FF0000"/>
                </a:solidFill>
              </a:rPr>
              <a:t>антиномии чистого разума</a:t>
            </a:r>
            <a:endParaRPr lang="ru-RU" sz="3200" b="1" i="1" dirty="0">
              <a:solidFill>
                <a:srgbClr val="FF0000"/>
              </a:solidFill>
            </a:endParaRPr>
          </a:p>
        </p:txBody>
      </p:sp>
    </p:spTree>
    <p:extLst>
      <p:ext uri="{BB962C8B-B14F-4D97-AF65-F5344CB8AC3E}">
        <p14:creationId xmlns:p14="http://schemas.microsoft.com/office/powerpoint/2010/main" val="84492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90513"/>
            <a:ext cx="885825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086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Метафизика </a:t>
            </a:r>
            <a:r>
              <a:rPr lang="ru-RU" dirty="0"/>
              <a:t>невозможна как рациональная наука</a:t>
            </a:r>
          </a:p>
        </p:txBody>
      </p:sp>
      <p:sp>
        <p:nvSpPr>
          <p:cNvPr id="3" name="Rectangle 2"/>
          <p:cNvSpPr/>
          <p:nvPr/>
        </p:nvSpPr>
        <p:spPr>
          <a:xfrm>
            <a:off x="406500" y="2060848"/>
            <a:ext cx="8568952" cy="1815882"/>
          </a:xfrm>
          <a:prstGeom prst="rect">
            <a:avLst/>
          </a:prstGeom>
        </p:spPr>
        <p:txBody>
          <a:bodyPr wrap="square">
            <a:spAutoFit/>
          </a:bodyPr>
          <a:lstStyle/>
          <a:p>
            <a:r>
              <a:rPr lang="ru-RU" sz="2800" dirty="0" smtClean="0"/>
              <a:t>Как только мы попытались узнать, каковы «вещи в себе» (ведь мир, душа, Бог – это тоже «вещи в себе»), а не явления, мы натолкнулись на антиномии.</a:t>
            </a:r>
            <a:endParaRPr lang="ru-RU"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988262"/>
            <a:ext cx="1719064" cy="267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006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7560840" cy="2554545"/>
          </a:xfrm>
          <a:prstGeom prst="rect">
            <a:avLst/>
          </a:prstGeom>
        </p:spPr>
        <p:txBody>
          <a:bodyPr wrap="square">
            <a:spAutoFit/>
          </a:bodyPr>
          <a:lstStyle/>
          <a:p>
            <a:pPr algn="just"/>
            <a:r>
              <a:rPr lang="ru-RU" sz="2000" dirty="0" smtClean="0"/>
              <a:t>Антиномии играют роль «пограничных столбов» для научного познания: дальше идти бессмысленно, мы не сможем получить научных ответов на поставленные вопросы. Если чувственность и рассудок, описывающие </a:t>
            </a:r>
            <a:r>
              <a:rPr lang="ru-RU" sz="2000" i="1" dirty="0" smtClean="0"/>
              <a:t>явления</a:t>
            </a:r>
            <a:r>
              <a:rPr lang="ru-RU" sz="2000" dirty="0" smtClean="0"/>
              <a:t>, дают нам вполне достоверное знание, то разум поставил перед собой задачу «не по плечу», - человек не может познать мир таким, каков он есть на самом деле. </a:t>
            </a:r>
            <a:r>
              <a:rPr lang="ru-RU" sz="2000" dirty="0" smtClean="0">
                <a:solidFill>
                  <a:srgbClr val="FF0000"/>
                </a:solidFill>
              </a:rPr>
              <a:t>«Вещи в себе» </a:t>
            </a:r>
            <a:r>
              <a:rPr lang="ru-RU" sz="2000" dirty="0" smtClean="0">
                <a:solidFill>
                  <a:srgbClr val="FF0000"/>
                </a:solidFill>
              </a:rPr>
              <a:t>непозна</a:t>
            </a:r>
            <a:r>
              <a:rPr lang="ru-RU" sz="2000" dirty="0" smtClean="0">
                <a:solidFill>
                  <a:srgbClr val="C00000"/>
                </a:solidFill>
              </a:rPr>
              <a:t>ваемы»</a:t>
            </a:r>
            <a:r>
              <a:rPr lang="ru-RU" sz="2000" dirty="0" smtClean="0"/>
              <a:t>. </a:t>
            </a:r>
            <a:endParaRPr lang="ru-RU"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365104"/>
            <a:ext cx="2295357" cy="228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364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Кант – </a:t>
            </a:r>
            <a:r>
              <a:rPr lang="ru-RU" dirty="0" smtClean="0"/>
              <a:t>умеренный </a:t>
            </a:r>
            <a:r>
              <a:rPr lang="ru-RU" dirty="0" smtClean="0">
                <a:solidFill>
                  <a:srgbClr val="FF0000"/>
                </a:solidFill>
              </a:rPr>
              <a:t>агностик  </a:t>
            </a:r>
            <a:endParaRPr lang="ru-RU" dirty="0">
              <a:solidFill>
                <a:srgbClr val="FF0000"/>
              </a:solidFill>
            </a:endParaRPr>
          </a:p>
        </p:txBody>
      </p:sp>
      <p:sp>
        <p:nvSpPr>
          <p:cNvPr id="3" name="Rectangle 2"/>
          <p:cNvSpPr/>
          <p:nvPr/>
        </p:nvSpPr>
        <p:spPr>
          <a:xfrm>
            <a:off x="683568" y="1988840"/>
            <a:ext cx="7920880" cy="1938992"/>
          </a:xfrm>
          <a:prstGeom prst="rect">
            <a:avLst/>
          </a:prstGeom>
        </p:spPr>
        <p:txBody>
          <a:bodyPr wrap="square">
            <a:spAutoFit/>
          </a:bodyPr>
          <a:lstStyle/>
          <a:p>
            <a:pPr algn="just"/>
            <a:r>
              <a:rPr lang="ru-RU" sz="2400" dirty="0" smtClean="0"/>
              <a:t>Наше познание пригодно для решения практических задач, описания нашего восприятия действительности, но оно бессильно при решении фундаментальных вопросов бытия</a:t>
            </a:r>
            <a:r>
              <a:rPr lang="ru-RU" dirty="0" smtClean="0"/>
              <a:t>. </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926" y="3789041"/>
            <a:ext cx="4208466" cy="270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5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Там, где останавливается наука, начинается </a:t>
            </a:r>
            <a:r>
              <a:rPr lang="ru-RU" dirty="0" smtClean="0">
                <a:solidFill>
                  <a:srgbClr val="FF0000"/>
                </a:solidFill>
              </a:rPr>
              <a:t>вера</a:t>
            </a:r>
            <a:endParaRPr lang="ru-RU" dirty="0">
              <a:solidFill>
                <a:srgbClr val="FF0000"/>
              </a:solidFill>
            </a:endParaRPr>
          </a:p>
        </p:txBody>
      </p:sp>
      <p:sp>
        <p:nvSpPr>
          <p:cNvPr id="3" name="Rectangle 2"/>
          <p:cNvSpPr/>
          <p:nvPr/>
        </p:nvSpPr>
        <p:spPr>
          <a:xfrm>
            <a:off x="539552" y="2132856"/>
            <a:ext cx="8352928" cy="1569660"/>
          </a:xfrm>
          <a:prstGeom prst="rect">
            <a:avLst/>
          </a:prstGeom>
        </p:spPr>
        <p:txBody>
          <a:bodyPr wrap="square">
            <a:spAutoFit/>
          </a:bodyPr>
          <a:lstStyle/>
          <a:p>
            <a:pPr algn="just"/>
            <a:r>
              <a:rPr lang="ru-RU" sz="2400" dirty="0" smtClean="0"/>
              <a:t>В предисловии к «Критике чистого разума» Кант писал о том, что предпринял свое исследование человеческого познания с целью ограничить науку и очистить место вере</a:t>
            </a:r>
            <a:r>
              <a:rPr lang="ru-RU" dirty="0" smtClean="0"/>
              <a:t>. </a:t>
            </a:r>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25144"/>
            <a:ext cx="47053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021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911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496944" cy="4401205"/>
          </a:xfrm>
          <a:prstGeom prst="rect">
            <a:avLst/>
          </a:prstGeom>
        </p:spPr>
        <p:txBody>
          <a:bodyPr wrap="square">
            <a:spAutoFit/>
          </a:bodyPr>
          <a:lstStyle/>
          <a:p>
            <a:r>
              <a:rPr lang="ru-RU" sz="2800" dirty="0">
                <a:solidFill>
                  <a:srgbClr val="C00000"/>
                </a:solidFill>
              </a:rPr>
              <a:t>Критика практического разума </a:t>
            </a:r>
            <a:r>
              <a:rPr lang="ru-RU" sz="2800" dirty="0" smtClean="0">
                <a:solidFill>
                  <a:srgbClr val="C00000"/>
                </a:solidFill>
              </a:rPr>
              <a:t>(Kritik </a:t>
            </a:r>
            <a:r>
              <a:rPr lang="ru-RU" sz="2800" dirty="0">
                <a:solidFill>
                  <a:srgbClr val="C00000"/>
                </a:solidFill>
              </a:rPr>
              <a:t>der praktischen Vernunft) </a:t>
            </a:r>
            <a:r>
              <a:rPr lang="ru-RU" sz="2800" dirty="0"/>
              <a:t>— основное этическое произведение Канта, непосредственное продолжение </a:t>
            </a:r>
            <a:r>
              <a:rPr lang="ru-RU" sz="2800" dirty="0" smtClean="0"/>
              <a:t>«Критики </a:t>
            </a:r>
            <a:r>
              <a:rPr lang="ru-RU" sz="2800" dirty="0"/>
              <a:t>чистого </a:t>
            </a:r>
            <a:r>
              <a:rPr lang="ru-RU" sz="2800" dirty="0" smtClean="0"/>
              <a:t>разума». </a:t>
            </a:r>
            <a:r>
              <a:rPr lang="ru-RU" sz="2800" dirty="0"/>
              <a:t>Опубликовано в 1788 в Риге. На русский язык переведено в 1879</a:t>
            </a:r>
            <a:r>
              <a:rPr lang="ru-RU" sz="2800" dirty="0" smtClean="0"/>
              <a:t>.</a:t>
            </a:r>
          </a:p>
          <a:p>
            <a:endParaRPr lang="ru-RU" sz="2800" dirty="0"/>
          </a:p>
          <a:p>
            <a:r>
              <a:rPr lang="ru-RU" sz="2800" dirty="0" smtClean="0"/>
              <a:t>Работа, проделанная чистым разумом, должна подготовить почву для обоснования практической философии = МОРАЛИ</a:t>
            </a:r>
            <a:endParaRPr lang="ru-RU" sz="2800" dirty="0"/>
          </a:p>
        </p:txBody>
      </p:sp>
    </p:spTree>
    <p:extLst>
      <p:ext uri="{BB962C8B-B14F-4D97-AF65-F5344CB8AC3E}">
        <p14:creationId xmlns:p14="http://schemas.microsoft.com/office/powerpoint/2010/main" val="98950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8556"/>
            <a:ext cx="8604447" cy="604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54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5"/>
            <a:ext cx="8496944" cy="3108543"/>
          </a:xfrm>
          <a:prstGeom prst="rect">
            <a:avLst/>
          </a:prstGeom>
        </p:spPr>
        <p:txBody>
          <a:bodyPr wrap="square">
            <a:spAutoFit/>
          </a:bodyPr>
          <a:lstStyle/>
          <a:p>
            <a:pPr algn="just"/>
            <a:r>
              <a:rPr lang="ru-RU" sz="2800" dirty="0" smtClean="0"/>
              <a:t>В «КПР» Кант </a:t>
            </a:r>
            <a:r>
              <a:rPr lang="ru-RU" sz="2800" dirty="0"/>
              <a:t>предлагает </a:t>
            </a:r>
            <a:r>
              <a:rPr lang="ru-RU" sz="2800" dirty="0" smtClean="0"/>
              <a:t>этическое </a:t>
            </a:r>
            <a:r>
              <a:rPr lang="ru-RU" sz="2800" dirty="0"/>
              <a:t>обоснование умозрительных представлений, которые в заключительных разделах «</a:t>
            </a:r>
            <a:r>
              <a:rPr lang="ru-RU" sz="2800" dirty="0" smtClean="0"/>
              <a:t>КЧР» </a:t>
            </a:r>
            <a:r>
              <a:rPr lang="ru-RU" sz="2800" dirty="0"/>
              <a:t>имели статус проблематических идей. </a:t>
            </a:r>
            <a:endParaRPr lang="ru-RU" sz="2800" dirty="0" smtClean="0"/>
          </a:p>
          <a:p>
            <a:pPr algn="just"/>
            <a:r>
              <a:rPr lang="ru-RU" sz="2800" dirty="0" smtClean="0"/>
              <a:t>Главное </a:t>
            </a:r>
            <a:r>
              <a:rPr lang="ru-RU" sz="2800" dirty="0"/>
              <a:t>из них – представление о </a:t>
            </a:r>
            <a:r>
              <a:rPr lang="ru-RU" sz="2800" dirty="0" smtClean="0"/>
              <a:t>свободе </a:t>
            </a:r>
            <a:r>
              <a:rPr lang="ru-RU" sz="2800" dirty="0"/>
              <a:t>воли.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856852"/>
            <a:ext cx="1485131" cy="23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56852"/>
            <a:ext cx="15240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110239"/>
            <a:ext cx="21336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40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5846"/>
            <a:ext cx="8640960" cy="4832092"/>
          </a:xfrm>
          <a:prstGeom prst="rect">
            <a:avLst/>
          </a:prstGeom>
        </p:spPr>
        <p:txBody>
          <a:bodyPr wrap="square">
            <a:spAutoFit/>
          </a:bodyPr>
          <a:lstStyle/>
          <a:p>
            <a:pPr algn="just"/>
            <a:r>
              <a:rPr lang="ru-RU" sz="2800" dirty="0"/>
              <a:t>Безусловность </a:t>
            </a:r>
            <a:r>
              <a:rPr lang="ru-RU" sz="2800" dirty="0" smtClean="0"/>
              <a:t> И ОЧЕВИДНОСТЬ универсалЬНЫХ </a:t>
            </a:r>
            <a:r>
              <a:rPr lang="ru-RU" sz="2800" dirty="0"/>
              <a:t>нравственных требований является </a:t>
            </a:r>
            <a:r>
              <a:rPr lang="ru-RU" sz="2800" dirty="0" smtClean="0"/>
              <a:t>неустранимЫМ ПРИЗНАКОМ моралИ. </a:t>
            </a:r>
            <a:r>
              <a:rPr lang="ru-RU" sz="2800" dirty="0"/>
              <a:t>Тот, кто не имеет этой очевидности, просто не принадлежит к числу нравственных существ. </a:t>
            </a:r>
            <a:endParaRPr lang="ru-RU" sz="2800" dirty="0" smtClean="0"/>
          </a:p>
          <a:p>
            <a:pPr algn="just"/>
            <a:r>
              <a:rPr lang="ru-RU" sz="2800" dirty="0" smtClean="0"/>
              <a:t>Но </a:t>
            </a:r>
            <a:r>
              <a:rPr lang="ru-RU" sz="2800" dirty="0"/>
              <a:t>безусловность – это полная независимость от обстоятельств, «среды», естественного хода вещей, а значит, абсолютная, изначальная свобода самоопределения и выбора. </a:t>
            </a:r>
          </a:p>
        </p:txBody>
      </p:sp>
    </p:spTree>
    <p:extLst>
      <p:ext uri="{BB962C8B-B14F-4D97-AF65-F5344CB8AC3E}">
        <p14:creationId xmlns:p14="http://schemas.microsoft.com/office/powerpoint/2010/main" val="3440728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2060"/>
                </a:solidFill>
              </a:rPr>
              <a:t>Всеобщий нравственный закон</a:t>
            </a:r>
            <a:endParaRPr lang="ru-RU" dirty="0">
              <a:solidFill>
                <a:srgbClr val="002060"/>
              </a:solidFill>
            </a:endParaRPr>
          </a:p>
        </p:txBody>
      </p:sp>
      <p:sp>
        <p:nvSpPr>
          <p:cNvPr id="3" name="Rectangle 2"/>
          <p:cNvSpPr/>
          <p:nvPr/>
        </p:nvSpPr>
        <p:spPr>
          <a:xfrm>
            <a:off x="755576" y="1916832"/>
            <a:ext cx="7848872" cy="4524315"/>
          </a:xfrm>
          <a:prstGeom prst="rect">
            <a:avLst/>
          </a:prstGeom>
        </p:spPr>
        <p:txBody>
          <a:bodyPr wrap="square">
            <a:spAutoFit/>
          </a:bodyPr>
          <a:lstStyle/>
          <a:p>
            <a:r>
              <a:rPr lang="ru-RU" sz="3200" dirty="0" smtClean="0"/>
              <a:t>«Может </a:t>
            </a:r>
            <a:r>
              <a:rPr lang="ru-RU" sz="3200" dirty="0"/>
              <a:t>быть только формальным, т.е. не заключать в себе никакого указания на конкретное содержание.</a:t>
            </a:r>
          </a:p>
          <a:p>
            <a:endParaRPr lang="ru-RU" sz="3200" dirty="0"/>
          </a:p>
          <a:p>
            <a:pPr algn="just"/>
            <a:r>
              <a:rPr lang="ru-RU" sz="3200" dirty="0">
                <a:solidFill>
                  <a:srgbClr val="C00000"/>
                </a:solidFill>
              </a:rPr>
              <a:t>«Поступай так, чтобы максима твоей воли всегда могла быть вместе с тем и принципом всеобщего </a:t>
            </a:r>
            <a:r>
              <a:rPr lang="ru-RU" sz="3200" dirty="0" smtClean="0">
                <a:solidFill>
                  <a:srgbClr val="C00000"/>
                </a:solidFill>
              </a:rPr>
              <a:t>законодательства»</a:t>
            </a:r>
            <a:endParaRPr lang="ru-RU" sz="3200" dirty="0">
              <a:solidFill>
                <a:srgbClr val="C00000"/>
              </a:solidFill>
            </a:endParaRPr>
          </a:p>
        </p:txBody>
      </p:sp>
    </p:spTree>
    <p:extLst>
      <p:ext uri="{BB962C8B-B14F-4D97-AF65-F5344CB8AC3E}">
        <p14:creationId xmlns:p14="http://schemas.microsoft.com/office/powerpoint/2010/main" val="3259647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3388"/>
            <a:ext cx="8712968" cy="614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392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Различие легальности и моральности</a:t>
            </a:r>
            <a:endParaRPr lang="ru-RU" dirty="0"/>
          </a:p>
        </p:txBody>
      </p:sp>
      <p:sp>
        <p:nvSpPr>
          <p:cNvPr id="3" name="Rectangle 2"/>
          <p:cNvSpPr/>
          <p:nvPr/>
        </p:nvSpPr>
        <p:spPr>
          <a:xfrm>
            <a:off x="611560" y="1844824"/>
            <a:ext cx="8640960" cy="830997"/>
          </a:xfrm>
          <a:prstGeom prst="rect">
            <a:avLst/>
          </a:prstGeom>
        </p:spPr>
        <p:txBody>
          <a:bodyPr wrap="square">
            <a:spAutoFit/>
          </a:bodyPr>
          <a:lstStyle/>
          <a:p>
            <a:r>
              <a:rPr lang="ru-RU" sz="2400" dirty="0"/>
              <a:t>Чтобы поступок был моральным, он должен быть совершен вопреки естественной склонности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12976"/>
            <a:ext cx="3917880" cy="260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515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solidFill>
                  <a:srgbClr val="C00000"/>
                </a:solidFill>
              </a:rPr>
              <a:t>Долг!!!</a:t>
            </a:r>
            <a:r>
              <a:rPr lang="ru-RU" dirty="0" smtClean="0"/>
              <a:t> Близкое к стоицизму представление</a:t>
            </a:r>
            <a:endParaRPr lang="ru-RU" dirty="0"/>
          </a:p>
        </p:txBody>
      </p:sp>
      <p:sp>
        <p:nvSpPr>
          <p:cNvPr id="3" name="Rectangle 2"/>
          <p:cNvSpPr/>
          <p:nvPr/>
        </p:nvSpPr>
        <p:spPr>
          <a:xfrm>
            <a:off x="899592" y="2075578"/>
            <a:ext cx="7704856" cy="3539430"/>
          </a:xfrm>
          <a:prstGeom prst="rect">
            <a:avLst/>
          </a:prstGeom>
        </p:spPr>
        <p:txBody>
          <a:bodyPr wrap="square">
            <a:spAutoFit/>
          </a:bodyPr>
          <a:lstStyle/>
          <a:p>
            <a:r>
              <a:rPr lang="ru-RU" sz="2800" dirty="0"/>
              <a:t>«Долг! Ты возвышенное, великое слово, так как в тебе нет ничего угодливого, что льстило бы людям… Это именно то великое, что возвышает человека над самим собой…. Это не что иное, как личность, т.е. свобода и независимость от механизма всей природы…»</a:t>
            </a:r>
          </a:p>
        </p:txBody>
      </p:sp>
    </p:spTree>
    <p:extLst>
      <p:ext uri="{BB962C8B-B14F-4D97-AF65-F5344CB8AC3E}">
        <p14:creationId xmlns:p14="http://schemas.microsoft.com/office/powerpoint/2010/main" val="2421039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Разные формулировки категорического императива</a:t>
            </a:r>
            <a:endParaRPr lang="ru-RU" dirty="0"/>
          </a:p>
        </p:txBody>
      </p:sp>
      <p:sp>
        <p:nvSpPr>
          <p:cNvPr id="3" name="Rectangle 2"/>
          <p:cNvSpPr/>
          <p:nvPr/>
        </p:nvSpPr>
        <p:spPr>
          <a:xfrm>
            <a:off x="323528" y="2276872"/>
            <a:ext cx="8568952" cy="2677656"/>
          </a:xfrm>
          <a:prstGeom prst="rect">
            <a:avLst/>
          </a:prstGeom>
        </p:spPr>
        <p:txBody>
          <a:bodyPr wrap="square">
            <a:spAutoFit/>
          </a:bodyPr>
          <a:lstStyle/>
          <a:p>
            <a:pPr algn="just"/>
            <a:r>
              <a:rPr lang="ru-RU" sz="2800" dirty="0"/>
              <a:t>Все имеет значение лишь как средство, и только человек есть цель в себе самом. </a:t>
            </a:r>
            <a:r>
              <a:rPr lang="ru-RU" sz="2800" b="1" u="sng" dirty="0"/>
              <a:t>Человечество в </a:t>
            </a:r>
            <a:r>
              <a:rPr lang="ru-RU" sz="2800" b="1" u="sng" dirty="0" smtClean="0"/>
              <a:t>лице каждого человека должно быть священным</a:t>
            </a:r>
            <a:r>
              <a:rPr lang="ru-RU" sz="2800" dirty="0" smtClean="0"/>
              <a:t>. </a:t>
            </a:r>
            <a:r>
              <a:rPr lang="ru-RU" sz="2800" dirty="0"/>
              <a:t>Нравственная воля никогда не должна </a:t>
            </a:r>
            <a:r>
              <a:rPr lang="ru-RU" sz="2800" dirty="0">
                <a:solidFill>
                  <a:srgbClr val="C00000"/>
                </a:solidFill>
              </a:rPr>
              <a:t>видеть в человеке средство, но </a:t>
            </a:r>
            <a:r>
              <a:rPr lang="ru-RU" sz="2800" dirty="0" smtClean="0">
                <a:solidFill>
                  <a:srgbClr val="C00000"/>
                </a:solidFill>
              </a:rPr>
              <a:t>всегда </a:t>
            </a:r>
            <a:r>
              <a:rPr lang="ru-RU" sz="2800" dirty="0">
                <a:solidFill>
                  <a:srgbClr val="C00000"/>
                </a:solidFill>
              </a:rPr>
              <a:t>– цель</a:t>
            </a:r>
            <a:r>
              <a:rPr lang="ru-RU" sz="2800" dirty="0"/>
              <a:t>. </a:t>
            </a:r>
          </a:p>
        </p:txBody>
      </p:sp>
    </p:spTree>
    <p:extLst>
      <p:ext uri="{BB962C8B-B14F-4D97-AF65-F5344CB8AC3E}">
        <p14:creationId xmlns:p14="http://schemas.microsoft.com/office/powerpoint/2010/main" val="3966635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Ноавственность = разрешение антиномии о свободе</a:t>
            </a:r>
            <a:endParaRPr lang="ru-RU" dirty="0"/>
          </a:p>
        </p:txBody>
      </p:sp>
      <p:sp>
        <p:nvSpPr>
          <p:cNvPr id="4" name="Rectangle 3"/>
          <p:cNvSpPr/>
          <p:nvPr/>
        </p:nvSpPr>
        <p:spPr>
          <a:xfrm>
            <a:off x="611560" y="2276872"/>
            <a:ext cx="8136904" cy="3108543"/>
          </a:xfrm>
          <a:prstGeom prst="rect">
            <a:avLst/>
          </a:prstGeom>
        </p:spPr>
        <p:txBody>
          <a:bodyPr wrap="square">
            <a:spAutoFit/>
          </a:bodyPr>
          <a:lstStyle/>
          <a:p>
            <a:r>
              <a:rPr lang="ru-RU" sz="2800" dirty="0"/>
              <a:t>Зато противоречие между этическим поведением личности и реальным благом, которое приходится на ее долю, не разрешается в реальном мире</a:t>
            </a:r>
            <a:r>
              <a:rPr lang="ru-RU" sz="2800" dirty="0" smtClean="0"/>
              <a:t>. – Значит, есть </a:t>
            </a:r>
            <a:r>
              <a:rPr lang="ru-RU" sz="2800" dirty="0" smtClean="0">
                <a:solidFill>
                  <a:srgbClr val="C00000"/>
                </a:solidFill>
              </a:rPr>
              <a:t>Бог</a:t>
            </a:r>
            <a:r>
              <a:rPr lang="ru-RU" sz="2800" dirty="0" smtClean="0"/>
              <a:t> = гарант воздаяния за нравственные поступки. Разрешается еще одна антиномия чистого разума.</a:t>
            </a:r>
            <a:endParaRPr lang="ru-RU" sz="2800" dirty="0"/>
          </a:p>
        </p:txBody>
      </p:sp>
    </p:spTree>
    <p:extLst>
      <p:ext uri="{BB962C8B-B14F-4D97-AF65-F5344CB8AC3E}">
        <p14:creationId xmlns:p14="http://schemas.microsoft.com/office/powerpoint/2010/main" val="2752430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8992"/>
            <a:ext cx="7560840" cy="608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147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992888" cy="4401205"/>
          </a:xfrm>
          <a:prstGeom prst="rect">
            <a:avLst/>
          </a:prstGeom>
        </p:spPr>
        <p:txBody>
          <a:bodyPr wrap="square">
            <a:spAutoFit/>
          </a:bodyPr>
          <a:lstStyle/>
          <a:p>
            <a:pPr algn="just"/>
            <a:r>
              <a:rPr lang="ru-RU" sz="2800" b="1" u="sng" dirty="0"/>
              <a:t>Возможность</a:t>
            </a:r>
            <a:r>
              <a:rPr lang="ru-RU" sz="2800" dirty="0"/>
              <a:t> свободы  - </a:t>
            </a:r>
            <a:r>
              <a:rPr lang="ru-RU" sz="2800" dirty="0" smtClean="0"/>
              <a:t>в различении </a:t>
            </a:r>
            <a:r>
              <a:rPr lang="ru-RU" sz="2800" dirty="0"/>
              <a:t>вида явлений и мира вещей в себе (</a:t>
            </a:r>
            <a:r>
              <a:rPr lang="ru-RU" sz="2800" b="1" i="1" dirty="0"/>
              <a:t>феноменов</a:t>
            </a:r>
            <a:r>
              <a:rPr lang="ru-RU" sz="2800" dirty="0"/>
              <a:t> и </a:t>
            </a:r>
            <a:r>
              <a:rPr lang="ru-RU" sz="2800" b="1" i="1" dirty="0"/>
              <a:t>ноуменов</a:t>
            </a:r>
            <a:r>
              <a:rPr lang="ru-RU" sz="2800" dirty="0"/>
              <a:t>). Свобода возможна, так как  время (значит, - причинность) привносится человеком в описание явлений, а не существует в </a:t>
            </a:r>
            <a:r>
              <a:rPr lang="ru-RU" sz="2800" dirty="0" smtClean="0"/>
              <a:t>вещах </a:t>
            </a:r>
            <a:r>
              <a:rPr lang="ru-RU" sz="2800" dirty="0"/>
              <a:t>в себе.</a:t>
            </a:r>
          </a:p>
          <a:p>
            <a:pPr algn="just"/>
            <a:r>
              <a:rPr lang="ru-RU" sz="2800" dirty="0"/>
              <a:t>Но свобода и </a:t>
            </a:r>
            <a:r>
              <a:rPr lang="ru-RU" sz="2800" b="1" u="sng" dirty="0"/>
              <a:t>необходима</a:t>
            </a:r>
            <a:r>
              <a:rPr lang="ru-RU" sz="2800" dirty="0"/>
              <a:t>, потому что есть мораль (а без морали невозможно общество).</a:t>
            </a:r>
          </a:p>
        </p:txBody>
      </p:sp>
    </p:spTree>
    <p:extLst>
      <p:ext uri="{BB962C8B-B14F-4D97-AF65-F5344CB8AC3E}">
        <p14:creationId xmlns:p14="http://schemas.microsoft.com/office/powerpoint/2010/main" val="44680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Вопрос о том, как возможна подлинная </a:t>
            </a:r>
            <a:r>
              <a:rPr lang="ru-RU" dirty="0" smtClean="0"/>
              <a:t>(«</a:t>
            </a:r>
            <a:r>
              <a:rPr lang="ru-RU" dirty="0"/>
              <a:t>рациональная») </a:t>
            </a:r>
            <a:r>
              <a:rPr lang="ru-RU" dirty="0" smtClean="0"/>
              <a:t>наука?</a:t>
            </a:r>
            <a:endParaRPr lang="ru-RU" dirty="0"/>
          </a:p>
        </p:txBody>
      </p:sp>
      <p:sp>
        <p:nvSpPr>
          <p:cNvPr id="4" name="Rectangle 3"/>
          <p:cNvSpPr/>
          <p:nvPr/>
        </p:nvSpPr>
        <p:spPr>
          <a:xfrm>
            <a:off x="611560" y="2420888"/>
            <a:ext cx="7632848" cy="1815882"/>
          </a:xfrm>
          <a:prstGeom prst="rect">
            <a:avLst/>
          </a:prstGeom>
        </p:spPr>
        <p:txBody>
          <a:bodyPr wrap="square">
            <a:spAutoFit/>
          </a:bodyPr>
          <a:lstStyle/>
          <a:p>
            <a:r>
              <a:rPr lang="ru-RU" sz="2800" dirty="0" smtClean="0"/>
              <a:t>Суждения:</a:t>
            </a:r>
          </a:p>
          <a:p>
            <a:r>
              <a:rPr lang="ru-RU" sz="2800" dirty="0" smtClean="0"/>
              <a:t>априорные (</a:t>
            </a:r>
            <a:r>
              <a:rPr lang="ru-RU" sz="2800" i="1" dirty="0" smtClean="0"/>
              <a:t>a priori </a:t>
            </a:r>
            <a:r>
              <a:rPr lang="ru-RU" sz="2800" dirty="0" smtClean="0"/>
              <a:t> – до опыта, вне опыта) и апостериорные (</a:t>
            </a:r>
            <a:r>
              <a:rPr lang="ru-RU" sz="2800" i="1" dirty="0" smtClean="0"/>
              <a:t>a posteriori </a:t>
            </a:r>
            <a:r>
              <a:rPr lang="ru-RU" sz="2800" dirty="0" smtClean="0"/>
              <a:t>– в результате опыта</a:t>
            </a:r>
            <a:endParaRPr lang="ru-RU" sz="2800" dirty="0"/>
          </a:p>
        </p:txBody>
      </p:sp>
    </p:spTree>
    <p:extLst>
      <p:ext uri="{BB962C8B-B14F-4D97-AF65-F5344CB8AC3E}">
        <p14:creationId xmlns:p14="http://schemas.microsoft.com/office/powerpoint/2010/main" val="323460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«Критика способности суждения»</a:t>
            </a:r>
            <a:endParaRPr lang="ru-RU" dirty="0"/>
          </a:p>
        </p:txBody>
      </p:sp>
    </p:spTree>
    <p:extLst>
      <p:ext uri="{BB962C8B-B14F-4D97-AF65-F5344CB8AC3E}">
        <p14:creationId xmlns:p14="http://schemas.microsoft.com/office/powerpoint/2010/main" val="3122006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6428"/>
            <a:ext cx="7920879" cy="536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332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8556"/>
            <a:ext cx="8208911" cy="582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61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Социально-политические взгляды</a:t>
            </a:r>
            <a:endParaRPr lang="ru-RU" dirty="0"/>
          </a:p>
        </p:txBody>
      </p:sp>
      <p:sp>
        <p:nvSpPr>
          <p:cNvPr id="3" name="Rectangle 2"/>
          <p:cNvSpPr/>
          <p:nvPr/>
        </p:nvSpPr>
        <p:spPr>
          <a:xfrm>
            <a:off x="323528" y="2060848"/>
            <a:ext cx="8496944" cy="4093428"/>
          </a:xfrm>
          <a:prstGeom prst="rect">
            <a:avLst/>
          </a:prstGeom>
        </p:spPr>
        <p:txBody>
          <a:bodyPr wrap="square">
            <a:spAutoFit/>
          </a:bodyPr>
          <a:lstStyle/>
          <a:p>
            <a:pPr algn="just"/>
            <a:r>
              <a:rPr lang="ru-RU" sz="2000" dirty="0"/>
              <a:t>В соответствии с принципами априорного подхода к объяснению социально-политических явлений Кант отказался решать вопрос о происхождении </a:t>
            </a:r>
            <a:r>
              <a:rPr lang="ru-RU" sz="2000" dirty="0" smtClean="0"/>
              <a:t>государства.</a:t>
            </a:r>
          </a:p>
          <a:p>
            <a:pPr algn="just"/>
            <a:endParaRPr lang="ru-RU" sz="2000" dirty="0" smtClean="0"/>
          </a:p>
          <a:p>
            <a:pPr algn="just"/>
            <a:r>
              <a:rPr lang="ru-RU" sz="2000" dirty="0"/>
              <a:t>“</a:t>
            </a:r>
            <a:r>
              <a:rPr lang="ru-RU" sz="2000" i="1" dirty="0"/>
              <a:t>Этот договор есть всего лишь идея разума, которая, однако, имеет несомненную (практическую) реальность в том смысле, что он налагает на каждого законодателя обязанность издавать свои законы так, чтобы они могли исходить из объединенной воли целого народа</a:t>
            </a:r>
            <a:r>
              <a:rPr lang="ru-RU" sz="2000" dirty="0"/>
              <a:t>". </a:t>
            </a:r>
            <a:endParaRPr lang="ru-RU" sz="2000" dirty="0" smtClean="0"/>
          </a:p>
          <a:p>
            <a:pPr algn="just"/>
            <a:endParaRPr lang="ru-RU" sz="2000" dirty="0"/>
          </a:p>
          <a:p>
            <a:pPr algn="just"/>
            <a:r>
              <a:rPr lang="ru-RU" sz="2000" dirty="0" smtClean="0"/>
              <a:t>Т.Е. </a:t>
            </a:r>
            <a:r>
              <a:rPr lang="ru-RU" sz="2000" dirty="0"/>
              <a:t>Кант </a:t>
            </a:r>
            <a:r>
              <a:rPr lang="ru-RU" sz="2000" dirty="0" smtClean="0"/>
              <a:t>придал </a:t>
            </a:r>
            <a:r>
              <a:rPr lang="ru-RU" sz="2000" dirty="0"/>
              <a:t>общественному договору черты регулятивного принципа, позволяющего судить о справедливости конкретных законов. </a:t>
            </a:r>
          </a:p>
        </p:txBody>
      </p:sp>
    </p:spTree>
    <p:extLst>
      <p:ext uri="{BB962C8B-B14F-4D97-AF65-F5344CB8AC3E}">
        <p14:creationId xmlns:p14="http://schemas.microsoft.com/office/powerpoint/2010/main" val="224348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правовое государство</a:t>
            </a:r>
            <a:endParaRPr lang="ru-RU" dirty="0"/>
          </a:p>
        </p:txBody>
      </p:sp>
      <p:sp>
        <p:nvSpPr>
          <p:cNvPr id="3" name="Rectangle 2"/>
          <p:cNvSpPr/>
          <p:nvPr/>
        </p:nvSpPr>
        <p:spPr>
          <a:xfrm>
            <a:off x="395536" y="1412776"/>
            <a:ext cx="8424936" cy="4893647"/>
          </a:xfrm>
          <a:prstGeom prst="rect">
            <a:avLst/>
          </a:prstGeom>
        </p:spPr>
        <p:txBody>
          <a:bodyPr wrap="square">
            <a:spAutoFit/>
          </a:bodyPr>
          <a:lstStyle/>
          <a:p>
            <a:r>
              <a:rPr lang="ru-RU" sz="2400" dirty="0" smtClean="0"/>
              <a:t>Государство = </a:t>
            </a:r>
            <a:r>
              <a:rPr lang="ru-RU" sz="2400" dirty="0"/>
              <a:t>«объединение множества людей, подчиненных правовым </a:t>
            </a:r>
            <a:r>
              <a:rPr lang="ru-RU" sz="2400" dirty="0" smtClean="0"/>
              <a:t>законам».</a:t>
            </a:r>
          </a:p>
          <a:p>
            <a:pPr algn="just"/>
            <a:r>
              <a:rPr lang="ru-RU" sz="2400" dirty="0" smtClean="0"/>
              <a:t>Благо государства состоит </a:t>
            </a:r>
            <a:r>
              <a:rPr lang="ru-RU" sz="2400" dirty="0"/>
              <a:t>в высшей степени согласованности государственного устройства с правовыми принципами, и стремиться к такой согласованности нас обязывает разум через категорический императив. </a:t>
            </a:r>
            <a:endParaRPr lang="ru-RU" sz="2400" dirty="0" smtClean="0"/>
          </a:p>
          <a:p>
            <a:pPr algn="just"/>
            <a:r>
              <a:rPr lang="ru-RU" sz="2400" dirty="0" smtClean="0"/>
              <a:t>Правовой </a:t>
            </a:r>
            <a:r>
              <a:rPr lang="ru-RU" sz="2400" dirty="0"/>
              <a:t>категорический императив (Кант назвал его законом нравственной свободы) основан на чувстве долга и его можно сформулировать следующим образом: поступок будет моральным только в том случае, если он совершается единственно из уважения к нравственному закону.</a:t>
            </a:r>
          </a:p>
        </p:txBody>
      </p:sp>
    </p:spTree>
    <p:extLst>
      <p:ext uri="{BB962C8B-B14F-4D97-AF65-F5344CB8AC3E}">
        <p14:creationId xmlns:p14="http://schemas.microsoft.com/office/powerpoint/2010/main" val="3393746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Учение о вечном мире</a:t>
            </a:r>
            <a:endParaRPr lang="ru-RU" dirty="0"/>
          </a:p>
        </p:txBody>
      </p:sp>
    </p:spTree>
    <p:extLst>
      <p:ext uri="{BB962C8B-B14F-4D97-AF65-F5344CB8AC3E}">
        <p14:creationId xmlns:p14="http://schemas.microsoft.com/office/powerpoint/2010/main" val="139911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732" y="3463911"/>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ru-RU" dirty="0" smtClean="0"/>
              <a:t>Критика эмпиризма</a:t>
            </a:r>
            <a:endParaRPr lang="ru-RU" dirty="0"/>
          </a:p>
        </p:txBody>
      </p:sp>
    </p:spTree>
    <p:extLst>
      <p:ext uri="{BB962C8B-B14F-4D97-AF65-F5344CB8AC3E}">
        <p14:creationId xmlns:p14="http://schemas.microsoft.com/office/powerpoint/2010/main" val="113551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Делит суждения на:</a:t>
            </a:r>
            <a:endParaRPr lang="ru-RU" dirty="0"/>
          </a:p>
        </p:txBody>
      </p:sp>
      <p:sp>
        <p:nvSpPr>
          <p:cNvPr id="4" name="Text Placeholder 3"/>
          <p:cNvSpPr>
            <a:spLocks noGrp="1"/>
          </p:cNvSpPr>
          <p:nvPr>
            <p:ph type="body" idx="1"/>
          </p:nvPr>
        </p:nvSpPr>
        <p:spPr/>
        <p:txBody>
          <a:bodyPr/>
          <a:lstStyle/>
          <a:p>
            <a:r>
              <a:rPr lang="ru-RU" dirty="0" smtClean="0">
                <a:solidFill>
                  <a:srgbClr val="FF0000"/>
                </a:solidFill>
              </a:rPr>
              <a:t>Аналитические</a:t>
            </a:r>
            <a:endParaRPr lang="ru-RU" dirty="0">
              <a:solidFill>
                <a:srgbClr val="FF0000"/>
              </a:solidFill>
            </a:endParaRPr>
          </a:p>
        </p:txBody>
      </p:sp>
      <p:sp>
        <p:nvSpPr>
          <p:cNvPr id="5" name="Content Placeholder 4"/>
          <p:cNvSpPr>
            <a:spLocks noGrp="1"/>
          </p:cNvSpPr>
          <p:nvPr>
            <p:ph sz="half" idx="2"/>
          </p:nvPr>
        </p:nvSpPr>
        <p:spPr/>
        <p:txBody>
          <a:bodyPr>
            <a:normAutofit/>
          </a:bodyPr>
          <a:lstStyle/>
          <a:p>
            <a:r>
              <a:rPr lang="ru-RU" dirty="0"/>
              <a:t> такие суждения, где </a:t>
            </a:r>
            <a:r>
              <a:rPr lang="ru-RU" dirty="0" smtClean="0"/>
              <a:t>предикат </a:t>
            </a:r>
            <a:r>
              <a:rPr lang="ru-RU" dirty="0"/>
              <a:t>уже </a:t>
            </a:r>
            <a:r>
              <a:rPr lang="ru-RU" dirty="0" smtClean="0"/>
              <a:t>мыслится в субъекте. Аналитические </a:t>
            </a:r>
            <a:r>
              <a:rPr lang="ru-RU" dirty="0"/>
              <a:t>суждения </a:t>
            </a:r>
            <a:r>
              <a:rPr lang="ru-RU" dirty="0" smtClean="0"/>
              <a:t>не </a:t>
            </a:r>
            <a:r>
              <a:rPr lang="ru-RU" dirty="0"/>
              <a:t>расширяют наших познаний, </a:t>
            </a:r>
            <a:r>
              <a:rPr lang="ru-RU" dirty="0" smtClean="0"/>
              <a:t>но они расширяют </a:t>
            </a:r>
            <a:r>
              <a:rPr lang="ru-RU" dirty="0"/>
              <a:t>сферу отчетливо </a:t>
            </a:r>
            <a:r>
              <a:rPr lang="ru-RU" dirty="0" smtClean="0"/>
              <a:t>мыслимого,играют </a:t>
            </a:r>
            <a:r>
              <a:rPr lang="ru-RU" dirty="0"/>
              <a:t>служебную роль, уточняя и разъясняя основные понятия. </a:t>
            </a:r>
          </a:p>
        </p:txBody>
      </p:sp>
      <p:sp>
        <p:nvSpPr>
          <p:cNvPr id="6" name="Text Placeholder 5"/>
          <p:cNvSpPr>
            <a:spLocks noGrp="1"/>
          </p:cNvSpPr>
          <p:nvPr>
            <p:ph type="body" sz="quarter" idx="3"/>
          </p:nvPr>
        </p:nvSpPr>
        <p:spPr/>
        <p:txBody>
          <a:bodyPr/>
          <a:lstStyle/>
          <a:p>
            <a:r>
              <a:rPr lang="ru-RU" dirty="0" smtClean="0">
                <a:solidFill>
                  <a:srgbClr val="FF0000"/>
                </a:solidFill>
              </a:rPr>
              <a:t>Синтетические</a:t>
            </a:r>
            <a:endParaRPr lang="ru-RU" dirty="0">
              <a:solidFill>
                <a:srgbClr val="FF0000"/>
              </a:solidFill>
            </a:endParaRPr>
          </a:p>
        </p:txBody>
      </p:sp>
      <p:sp>
        <p:nvSpPr>
          <p:cNvPr id="7" name="Content Placeholder 6"/>
          <p:cNvSpPr>
            <a:spLocks noGrp="1"/>
          </p:cNvSpPr>
          <p:nvPr>
            <p:ph sz="quarter" idx="4"/>
          </p:nvPr>
        </p:nvSpPr>
        <p:spPr/>
        <p:txBody>
          <a:bodyPr/>
          <a:lstStyle/>
          <a:p>
            <a:r>
              <a:rPr lang="ru-RU" dirty="0" smtClean="0"/>
              <a:t>такие </a:t>
            </a:r>
            <a:r>
              <a:rPr lang="ru-RU" dirty="0"/>
              <a:t>суждения, где предикат извне прибавляется к субъекту. Расширяя наше познание, синтетические суждения являются подлинной целью всех наук. </a:t>
            </a:r>
          </a:p>
        </p:txBody>
      </p:sp>
    </p:spTree>
    <p:extLst>
      <p:ext uri="{BB962C8B-B14F-4D97-AF65-F5344CB8AC3E}">
        <p14:creationId xmlns:p14="http://schemas.microsoft.com/office/powerpoint/2010/main" val="237308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2040946"/>
              </p:ext>
            </p:extLst>
          </p:nvPr>
        </p:nvGraphicFramePr>
        <p:xfrm>
          <a:off x="899592" y="1484783"/>
          <a:ext cx="6960096" cy="4154115"/>
        </p:xfrm>
        <a:graphic>
          <a:graphicData uri="http://schemas.openxmlformats.org/drawingml/2006/table">
            <a:tbl>
              <a:tblPr firstRow="1" bandRow="1">
                <a:tableStyleId>{5C22544A-7EE6-4342-B048-85BDC9FD1C3A}</a:tableStyleId>
              </a:tblPr>
              <a:tblGrid>
                <a:gridCol w="2320032"/>
                <a:gridCol w="2320032"/>
                <a:gridCol w="2320032"/>
              </a:tblGrid>
              <a:tr h="953715">
                <a:tc>
                  <a:txBody>
                    <a:bodyPr/>
                    <a:lstStyle/>
                    <a:p>
                      <a:endParaRPr lang="ru-RU" dirty="0"/>
                    </a:p>
                  </a:txBody>
                  <a:tcPr/>
                </a:tc>
                <a:tc>
                  <a:txBody>
                    <a:bodyPr/>
                    <a:lstStyle/>
                    <a:p>
                      <a:r>
                        <a:rPr lang="ru-RU" dirty="0" smtClean="0"/>
                        <a:t>Априорные</a:t>
                      </a:r>
                      <a:endParaRPr lang="ru-RU" dirty="0"/>
                    </a:p>
                  </a:txBody>
                  <a:tcPr/>
                </a:tc>
                <a:tc>
                  <a:txBody>
                    <a:bodyPr/>
                    <a:lstStyle/>
                    <a:p>
                      <a:r>
                        <a:rPr lang="ru-RU" dirty="0" smtClean="0"/>
                        <a:t>Апостериорные</a:t>
                      </a:r>
                      <a:endParaRPr lang="ru-RU" dirty="0"/>
                    </a:p>
                  </a:txBody>
                  <a:tcPr/>
                </a:tc>
              </a:tr>
              <a:tr h="1422550">
                <a:tc>
                  <a:txBody>
                    <a:bodyPr/>
                    <a:lstStyle/>
                    <a:p>
                      <a:r>
                        <a:rPr lang="ru-RU" dirty="0" smtClean="0"/>
                        <a:t>Аналитические</a:t>
                      </a:r>
                    </a:p>
                    <a:p>
                      <a:endParaRPr lang="ru-RU" dirty="0"/>
                    </a:p>
                  </a:txBody>
                  <a:tcPr/>
                </a:tc>
                <a:tc>
                  <a:txBody>
                    <a:bodyPr/>
                    <a:lstStyle/>
                    <a:p>
                      <a:r>
                        <a:rPr lang="ru-RU" dirty="0" smtClean="0"/>
                        <a:t>«Все тела протяженны», «все мои представления объединены в Я»</a:t>
                      </a:r>
                      <a:endParaRPr lang="ru-RU" dirty="0"/>
                    </a:p>
                  </a:txBody>
                  <a:tcPr/>
                </a:tc>
                <a:tc>
                  <a:txBody>
                    <a:bodyPr/>
                    <a:lstStyle/>
                    <a:p>
                      <a:r>
                        <a:rPr lang="ru-RU" dirty="0" smtClean="0"/>
                        <a:t>«Всякое золото желто»</a:t>
                      </a:r>
                    </a:p>
                    <a:p>
                      <a:endParaRPr lang="ru-RU" dirty="0"/>
                    </a:p>
                  </a:txBody>
                  <a:tcPr/>
                </a:tc>
              </a:tr>
              <a:tr h="953715">
                <a:tc>
                  <a:txBody>
                    <a:bodyPr/>
                    <a:lstStyle/>
                    <a:p>
                      <a:r>
                        <a:rPr lang="ru-RU" dirty="0" smtClean="0"/>
                        <a:t>Синтетические</a:t>
                      </a:r>
                    </a:p>
                    <a:p>
                      <a:endParaRPr lang="ru-RU" dirty="0"/>
                    </a:p>
                  </a:txBody>
                  <a:tcPr/>
                </a:tc>
                <a:tc>
                  <a:txBody>
                    <a:bodyPr/>
                    <a:lstStyle/>
                    <a:p>
                      <a:r>
                        <a:rPr lang="ru-RU" dirty="0" smtClean="0">
                          <a:solidFill>
                            <a:srgbClr val="FF0000"/>
                          </a:solidFill>
                        </a:rPr>
                        <a:t>? о науке</a:t>
                      </a:r>
                    </a:p>
                    <a:p>
                      <a:r>
                        <a:rPr lang="ru-RU" dirty="0" smtClean="0"/>
                        <a:t> «всякое изменение имеет причину», «7+5=12»</a:t>
                      </a:r>
                    </a:p>
                    <a:p>
                      <a:endParaRPr lang="ru-RU" dirty="0"/>
                    </a:p>
                  </a:txBody>
                  <a:tcPr/>
                </a:tc>
                <a:tc>
                  <a:txBody>
                    <a:bodyPr/>
                    <a:lstStyle/>
                    <a:p>
                      <a:r>
                        <a:rPr lang="ru-RU" dirty="0" smtClean="0"/>
                        <a:t> «Все студенты ФФМ сдают философию»</a:t>
                      </a:r>
                      <a:endParaRPr lang="ru-RU" dirty="0"/>
                    </a:p>
                  </a:txBody>
                  <a:tcPr/>
                </a:tc>
              </a:tr>
            </a:tbl>
          </a:graphicData>
        </a:graphic>
      </p:graphicFrame>
      <p:sp>
        <p:nvSpPr>
          <p:cNvPr id="3" name="Title 2"/>
          <p:cNvSpPr>
            <a:spLocks noGrp="1"/>
          </p:cNvSpPr>
          <p:nvPr>
            <p:ph type="title"/>
          </p:nvPr>
        </p:nvSpPr>
        <p:spPr/>
        <p:txBody>
          <a:bodyPr/>
          <a:lstStyle/>
          <a:p>
            <a:r>
              <a:rPr lang="ru-RU" dirty="0" smtClean="0"/>
              <a:t>Суждения:</a:t>
            </a:r>
            <a:endParaRPr lang="ru-RU" dirty="0"/>
          </a:p>
        </p:txBody>
      </p:sp>
    </p:spTree>
    <p:extLst>
      <p:ext uri="{BB962C8B-B14F-4D97-AF65-F5344CB8AC3E}">
        <p14:creationId xmlns:p14="http://schemas.microsoft.com/office/powerpoint/2010/main" val="232252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априорное знание </a:t>
            </a:r>
            <a:r>
              <a:rPr lang="ru-RU" dirty="0" smtClean="0"/>
              <a:t>=</a:t>
            </a:r>
            <a:endParaRPr lang="ru-RU" dirty="0"/>
          </a:p>
        </p:txBody>
      </p:sp>
      <p:sp>
        <p:nvSpPr>
          <p:cNvPr id="3" name="Rectangle 2"/>
          <p:cNvSpPr/>
          <p:nvPr/>
        </p:nvSpPr>
        <p:spPr>
          <a:xfrm>
            <a:off x="899592" y="1582341"/>
            <a:ext cx="7704856" cy="4893647"/>
          </a:xfrm>
          <a:prstGeom prst="rect">
            <a:avLst/>
          </a:prstGeom>
        </p:spPr>
        <p:txBody>
          <a:bodyPr wrap="square">
            <a:spAutoFit/>
          </a:bodyPr>
          <a:lstStyle/>
          <a:p>
            <a:r>
              <a:rPr lang="ru-RU" sz="2400" dirty="0"/>
              <a:t>у</a:t>
            </a:r>
            <a:r>
              <a:rPr lang="ru-RU" sz="2400" dirty="0" smtClean="0"/>
              <a:t>словие </a:t>
            </a:r>
            <a:r>
              <a:rPr lang="ru-RU" sz="2400" dirty="0"/>
              <a:t>необходимости, всеобщности и организованности опытного знания. Познание должно соответствовать этим характеристикам как своему идеалу</a:t>
            </a:r>
            <a:r>
              <a:rPr lang="ru-RU" sz="2400" dirty="0" smtClean="0"/>
              <a:t>.</a:t>
            </a:r>
          </a:p>
          <a:p>
            <a:endParaRPr lang="ru-RU" sz="2400" dirty="0"/>
          </a:p>
          <a:p>
            <a:r>
              <a:rPr lang="ru-RU" sz="2400" dirty="0"/>
              <a:t>Под априорным знанием Кант понимал всеобщие и необходимые, не зависящие от опыта понятия, под апостериорным знанием — все опытное знание, которое случайно и единично</a:t>
            </a:r>
            <a:r>
              <a:rPr lang="ru-RU" dirty="0" smtClean="0"/>
              <a:t>.</a:t>
            </a:r>
          </a:p>
          <a:p>
            <a:pPr algn="just"/>
            <a:r>
              <a:rPr lang="ru-RU" sz="2400" dirty="0">
                <a:solidFill>
                  <a:srgbClr val="C00000"/>
                </a:solidFill>
              </a:rPr>
              <a:t>Синтетические априорные суждения расширяют наше знание и в то же время общезначимы.</a:t>
            </a:r>
          </a:p>
        </p:txBody>
      </p:sp>
    </p:spTree>
    <p:extLst>
      <p:ext uri="{BB962C8B-B14F-4D97-AF65-F5344CB8AC3E}">
        <p14:creationId xmlns:p14="http://schemas.microsoft.com/office/powerpoint/2010/main" val="348256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848872" cy="3139321"/>
          </a:xfrm>
          <a:prstGeom prst="rect">
            <a:avLst/>
          </a:prstGeom>
        </p:spPr>
        <p:txBody>
          <a:bodyPr wrap="square">
            <a:spAutoFit/>
          </a:bodyPr>
          <a:lstStyle/>
          <a:p>
            <a:r>
              <a:rPr lang="ru-RU" dirty="0" smtClean="0"/>
              <a:t>Кант выделял три основных познавательных способности человека: </a:t>
            </a:r>
          </a:p>
          <a:p>
            <a:endParaRPr lang="ru-RU" dirty="0" smtClean="0"/>
          </a:p>
          <a:p>
            <a:pPr marL="342900" indent="-342900">
              <a:buAutoNum type="arabicParenR"/>
            </a:pPr>
            <a:r>
              <a:rPr lang="ru-RU" dirty="0" smtClean="0"/>
              <a:t>чувственная (когда мы познаем мир на основе наших ощущений), </a:t>
            </a:r>
          </a:p>
          <a:p>
            <a:pPr marL="342900" indent="-342900">
              <a:buAutoNum type="arabicParenR"/>
            </a:pPr>
            <a:endParaRPr lang="ru-RU" dirty="0" smtClean="0"/>
          </a:p>
          <a:p>
            <a:r>
              <a:rPr lang="ru-RU" dirty="0" smtClean="0"/>
              <a:t>2) рассудочная (когда мы описываем мир с помощью рассудка),  </a:t>
            </a:r>
          </a:p>
          <a:p>
            <a:endParaRPr lang="ru-RU" dirty="0" smtClean="0"/>
          </a:p>
          <a:p>
            <a:r>
              <a:rPr lang="ru-RU" dirty="0" smtClean="0"/>
              <a:t>3) разумная (когда мы пытаемся познать принципы мироздания, понять, каков мир на самом деле).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33933"/>
            <a:ext cx="2210172" cy="283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13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299</TotalTime>
  <Words>1879</Words>
  <Application>Microsoft Office PowerPoint</Application>
  <PresentationFormat>On-screen Show (4:3)</PresentationFormat>
  <Paragraphs>153</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Winter</vt:lpstr>
      <vt:lpstr>Иммануил Кант (1724 - 1804) </vt:lpstr>
      <vt:lpstr>PowerPoint Presentation</vt:lpstr>
      <vt:lpstr>PowerPoint Presentation</vt:lpstr>
      <vt:lpstr>Вопрос о том, как возможна подлинная («рациональная») наука?</vt:lpstr>
      <vt:lpstr>Критика эмпиризма</vt:lpstr>
      <vt:lpstr>Делит суждения на:</vt:lpstr>
      <vt:lpstr>Суждения:</vt:lpstr>
      <vt:lpstr>априорное знание =</vt:lpstr>
      <vt:lpstr>PowerPoint Presentation</vt:lpstr>
      <vt:lpstr>PowerPoint Presentation</vt:lpstr>
      <vt:lpstr>Априорные формы чувственности</vt:lpstr>
      <vt:lpstr>PowerPoint Presentation</vt:lpstr>
      <vt:lpstr>Схематизм рассудка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Как возможна рациональная космология? </vt:lpstr>
      <vt:lpstr>PowerPoint Presentation</vt:lpstr>
      <vt:lpstr>Метафизика невозможна как рациональная наука</vt:lpstr>
      <vt:lpstr>PowerPoint Presentation</vt:lpstr>
      <vt:lpstr>Кант – умеренный агностик  </vt:lpstr>
      <vt:lpstr>Там, где останавливается наука, начинается вера</vt:lpstr>
      <vt:lpstr>PowerPoint Presentation</vt:lpstr>
      <vt:lpstr>PowerPoint Presentation</vt:lpstr>
      <vt:lpstr>PowerPoint Presentation</vt:lpstr>
      <vt:lpstr>PowerPoint Presentation</vt:lpstr>
      <vt:lpstr>Всеобщий нравственный закон</vt:lpstr>
      <vt:lpstr>PowerPoint Presentation</vt:lpstr>
      <vt:lpstr>Различие легальности и моральности</vt:lpstr>
      <vt:lpstr>Долг!!! Близкое к стоицизму представление</vt:lpstr>
      <vt:lpstr>Разные формулировки категорического императива</vt:lpstr>
      <vt:lpstr>Ноавственность = разрешение антиномии о свободе</vt:lpstr>
      <vt:lpstr>PowerPoint Presentation</vt:lpstr>
      <vt:lpstr>PowerPoint Presentation</vt:lpstr>
      <vt:lpstr>«Критика способности суждения»</vt:lpstr>
      <vt:lpstr>PowerPoint Presentation</vt:lpstr>
      <vt:lpstr>PowerPoint Presentation</vt:lpstr>
      <vt:lpstr>Социально-политические взгляды</vt:lpstr>
      <vt:lpstr>правовое государство</vt:lpstr>
      <vt:lpstr>Учение о вечном мире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Иммануил Кант (1724 - 1804)</dc:title>
  <dc:creator>Петр</dc:creator>
  <cp:lastModifiedBy>Петр</cp:lastModifiedBy>
  <cp:revision>22</cp:revision>
  <dcterms:created xsi:type="dcterms:W3CDTF">2014-02-07T16:00:45Z</dcterms:created>
  <dcterms:modified xsi:type="dcterms:W3CDTF">2014-02-17T09:55:42Z</dcterms:modified>
</cp:coreProperties>
</file>