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13" r:id="rId40"/>
    <p:sldId id="314" r:id="rId41"/>
    <p:sldId id="316" r:id="rId42"/>
    <p:sldId id="318" r:id="rId43"/>
    <p:sldId id="296" r:id="rId44"/>
    <p:sldId id="297" r:id="rId45"/>
    <p:sldId id="298" r:id="rId46"/>
    <p:sldId id="299" r:id="rId47"/>
    <p:sldId id="300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9144000" cy="6858000" type="screen4x3"/>
  <p:notesSz cx="6858000" cy="91440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29" autoAdjust="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48463-AE18-499F-BAE4-506806E72371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502B8-C14C-4EF3-89FB-A14DE284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8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502B8-C14C-4EF3-89FB-A14DE284EE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1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502B8-C14C-4EF3-89FB-A14DE284EED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1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A462-4E3E-4A4B-8E1A-8ADC4EB3617C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5B2-57BB-4982-AA98-1A2FAB317A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A462-4E3E-4A4B-8E1A-8ADC4EB3617C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5B2-57BB-4982-AA98-1A2FAB317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A462-4E3E-4A4B-8E1A-8ADC4EB3617C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5B2-57BB-4982-AA98-1A2FAB317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A462-4E3E-4A4B-8E1A-8ADC4EB3617C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5B2-57BB-4982-AA98-1A2FAB317A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A462-4E3E-4A4B-8E1A-8ADC4EB3617C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5B2-57BB-4982-AA98-1A2FAB317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A462-4E3E-4A4B-8E1A-8ADC4EB3617C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5B2-57BB-4982-AA98-1A2FAB317A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A462-4E3E-4A4B-8E1A-8ADC4EB3617C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5B2-57BB-4982-AA98-1A2FAB317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A462-4E3E-4A4B-8E1A-8ADC4EB3617C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5B2-57BB-4982-AA98-1A2FAB317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A462-4E3E-4A4B-8E1A-8ADC4EB3617C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5B2-57BB-4982-AA98-1A2FAB317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A462-4E3E-4A4B-8E1A-8ADC4EB3617C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5B2-57BB-4982-AA98-1A2FAB317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A462-4E3E-4A4B-8E1A-8ADC4EB3617C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5B2-57BB-4982-AA98-1A2FAB317A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FBA462-4E3E-4A4B-8E1A-8ADC4EB3617C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B225B2-57BB-4982-AA98-1A2FAB317A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657601"/>
            <a:ext cx="6044005" cy="227706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Э. имеет две основные взаимосвязанные задачи: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Исследование реального познавательного процесса = </a:t>
            </a:r>
            <a:r>
              <a:rPr lang="ru-RU" sz="1400" dirty="0" smtClean="0">
                <a:solidFill>
                  <a:srgbClr val="00B0F0"/>
                </a:solidFill>
              </a:rPr>
              <a:t>дескриптивная задача </a:t>
            </a:r>
            <a:r>
              <a:rPr lang="ru-RU" sz="1400" dirty="0" smtClean="0">
                <a:solidFill>
                  <a:schemeClr val="tx1"/>
                </a:solidFill>
              </a:rPr>
              <a:t>(от лат. descriptio - описание).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2.	Выработка стандартов и норм, ориентированных на совершенствование познания = </a:t>
            </a:r>
            <a:r>
              <a:rPr lang="ru-RU" sz="1400" dirty="0" smtClean="0">
                <a:solidFill>
                  <a:srgbClr val="00B0F0"/>
                </a:solidFill>
              </a:rPr>
              <a:t>нормативная задача</a:t>
            </a:r>
            <a:r>
              <a:rPr lang="ru-RU" sz="1400" dirty="0" smtClean="0"/>
              <a:t>. </a:t>
            </a:r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7535732" cy="2971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НАТУРАЛИЗМ В ЭПИСТЕМОЛОГИИ (Э)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66843"/>
            <a:ext cx="8077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Каким образом происходит обучение? - в контексте обучения языку. </a:t>
            </a:r>
          </a:p>
          <a:p>
            <a:endParaRPr lang="ru-RU" dirty="0"/>
          </a:p>
          <a:p>
            <a:r>
              <a:rPr lang="ru-RU" dirty="0" smtClean="0"/>
              <a:t>Два основных шага: </a:t>
            </a:r>
          </a:p>
          <a:p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От стимула к предложениям наблюдения (отношение R-1); </a:t>
            </a:r>
          </a:p>
          <a:p>
            <a:endParaRPr lang="ru-RU" dirty="0" smtClean="0"/>
          </a:p>
          <a:p>
            <a:r>
              <a:rPr lang="ru-RU" dirty="0" smtClean="0"/>
              <a:t>2) От предложений наблюдения к теоретическим предложениям (отношение R-2). </a:t>
            </a:r>
          </a:p>
          <a:p>
            <a:endParaRPr lang="ru-RU" dirty="0" smtClean="0"/>
          </a:p>
          <a:p>
            <a:r>
              <a:rPr lang="ru-RU" dirty="0" smtClean="0"/>
              <a:t>- R-1 и R-2 понимаются не как логич. отн-я , а как эмпирические и изучаются в рамках психологии (ведь эмпирич. факты даны нам как ощущения, как содержание сознания): </a:t>
            </a:r>
            <a:r>
              <a:rPr lang="ru-RU" i="1" dirty="0" smtClean="0"/>
              <a:t>“Э …рассматривается как часть психологии и, следовательно, как часть естеств. науки</a:t>
            </a:r>
            <a:r>
              <a:rPr lang="ru-RU" dirty="0" smtClean="0"/>
              <a:t>”.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6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43841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2) Первичным языковым элементом у К. выступают не слова, а предлож-я, что отражает его холистскую позицию. Смысл слова зависит от той роли, к-рую он играет в предлож-и. Поиск ясного смысла должен начинаться с исслед-я предлож-й.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581400"/>
            <a:ext cx="1752600" cy="26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8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28343"/>
            <a:ext cx="739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3) “</a:t>
            </a:r>
            <a:r>
              <a:rPr lang="ru-RU" i="1" dirty="0" smtClean="0"/>
              <a:t>Глобальный стимул</a:t>
            </a:r>
            <a:r>
              <a:rPr lang="ru-RU" dirty="0" smtClean="0"/>
              <a:t>” – вне субъекта. Но стимулы не следует отождествлять с объектами. Объекты явл. продуктом процесса познания, их определяют не только внешние стимулы, но и концептуальная схема языка, то, как мы о них говорим. </a:t>
            </a:r>
          </a:p>
          <a:p>
            <a:endParaRPr lang="ru-RU" dirty="0"/>
          </a:p>
          <a:p>
            <a:r>
              <a:rPr lang="ru-RU" dirty="0" smtClean="0"/>
              <a:t>«Стимульное значение» = совокуп-ть внеш.стимулов, к-рые вызывают согласие или несогласие с фразой. Тождество таких знач-й для говорящего = синонимия. Т.е. речь идет о том, что </a:t>
            </a:r>
            <a:r>
              <a:rPr lang="ru-RU" dirty="0" smtClean="0">
                <a:solidFill>
                  <a:srgbClr val="FF0000"/>
                </a:solidFill>
              </a:rPr>
              <a:t>смысл отсылает нас не к предмету, а  к поведению</a:t>
            </a:r>
            <a:r>
              <a:rPr lang="ru-RU" dirty="0" smtClean="0"/>
              <a:t>. (раз «гавагаи» для туземца и «заяц» для нас – близкое поведение, то можно выдвинуть гипотезу о том, что это синонимы).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43400"/>
            <a:ext cx="18430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7162799" y="5257800"/>
            <a:ext cx="152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гавагаи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5400000">
            <a:off x="6459821" y="5016770"/>
            <a:ext cx="24231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136339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4) Принципиальная неопределенность перевода. Радикальный перевод («гавагаи» и «заяц») связан с переносом наших концептуальных схем и ожиданий на туземца. </a:t>
            </a:r>
          </a:p>
          <a:p>
            <a:endParaRPr lang="ru-RU" dirty="0"/>
          </a:p>
          <a:p>
            <a:r>
              <a:rPr lang="ru-RU" dirty="0" smtClean="0"/>
              <a:t>Концептуальная схема языка определяет онтологич. хар-ки. («</a:t>
            </a:r>
            <a:r>
              <a:rPr lang="ru-RU" i="1" dirty="0" smtClean="0"/>
              <a:t>Быть – значит быть значением связанной переменной</a:t>
            </a:r>
            <a:r>
              <a:rPr lang="ru-RU" dirty="0" smtClean="0"/>
              <a:t>»).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648200"/>
            <a:ext cx="3429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0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92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5) </a:t>
            </a:r>
            <a:r>
              <a:rPr lang="ru-RU" dirty="0" smtClean="0">
                <a:solidFill>
                  <a:srgbClr val="FF0000"/>
                </a:solidFill>
              </a:rPr>
              <a:t>Онтолог. относит-ть</a:t>
            </a:r>
            <a:r>
              <a:rPr lang="ru-RU" dirty="0" smtClean="0"/>
              <a:t>: содержание высказываний зависит от контекста. Мы говорим о предметах и их качествах, находясь «внутри теорий» (осознанных или нет). Предпочтение одной онтологии др. определяется </a:t>
            </a:r>
            <a:r>
              <a:rPr lang="ru-RU" i="1" dirty="0" smtClean="0"/>
              <a:t>прагматическими мотивами</a:t>
            </a:r>
            <a:r>
              <a:rPr lang="ru-RU" dirty="0" smtClean="0"/>
              <a:t>, т.к. наше знание об объекте, описанное на языке одной теории, можно рассматривать на языке др. теории и так далее до бесконечности. </a:t>
            </a:r>
          </a:p>
          <a:p>
            <a:r>
              <a:rPr lang="ru-RU" i="1" dirty="0" smtClean="0"/>
              <a:t>Нет смысла говорить о предметах теории помимо их интерпретаций одной или другой теорией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Физич. объекты, согласно онтологич. относит-ти, эмистемологически имеют статус, аналогичный богам Гомера, - это мифы, культурные постулаты.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999765"/>
            <a:ext cx="3352799" cy="25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68634"/>
            <a:ext cx="1752600" cy="28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67264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“</a:t>
            </a:r>
            <a:r>
              <a:rPr lang="ru-RU" i="1" dirty="0" smtClean="0"/>
              <a:t>Но, что касается меня, то я, как “правоверный” физик, верю в физические объекты, а не в гомеровских богов, и было бы научной ошибкой верить иначе</a:t>
            </a:r>
            <a:r>
              <a:rPr lang="ru-RU" dirty="0" smtClean="0"/>
              <a:t>”. </a:t>
            </a:r>
          </a:p>
          <a:p>
            <a:r>
              <a:rPr lang="ru-RU" dirty="0" smtClean="0"/>
              <a:t>Т.е. “последним” основанием натуралистической позиции Куайна в онтологии служит философская вера в “надёжный путь науки”= сциентизм.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3124200"/>
            <a:ext cx="242697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64330"/>
            <a:ext cx="3323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3733800" y="3962400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1"/>
            <a:ext cx="3352800" cy="1905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Эволюционная эпистемология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4" y="3497802"/>
            <a:ext cx="4029635" cy="2139518"/>
          </a:xfrm>
        </p:spPr>
        <p:txBody>
          <a:bodyPr/>
          <a:lstStyle/>
          <a:p>
            <a:r>
              <a:rPr lang="ru-RU" sz="1600" dirty="0"/>
              <a:t>Два направления с разными задачами:</a:t>
            </a:r>
          </a:p>
          <a:p>
            <a:r>
              <a:rPr lang="ru-RU" sz="1600" dirty="0"/>
              <a:t>- предметом явл. эволюция органов позн-я и познават. способ-тей (Лоренц, Фоллмер)</a:t>
            </a:r>
          </a:p>
          <a:p>
            <a:r>
              <a:rPr lang="ru-RU" sz="1600" dirty="0"/>
              <a:t>-эволюция как модель разв-я научн.знания (Поппер) = эволюц. теория науки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31" y="2273634"/>
            <a:ext cx="2523963" cy="181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9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Осн. идеи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1.	Жизнь = процесс получ-я информации.</a:t>
            </a:r>
          </a:p>
          <a:p>
            <a:r>
              <a:rPr lang="ru-RU" dirty="0"/>
              <a:t>2.	Живые существа обладают системой априорных (</a:t>
            </a:r>
            <a:r>
              <a:rPr lang="ru-RU" dirty="0" smtClean="0"/>
              <a:t>ВРОЖД) </a:t>
            </a:r>
            <a:r>
              <a:rPr lang="ru-RU" dirty="0"/>
              <a:t>когнитивных структур.</a:t>
            </a:r>
          </a:p>
          <a:p>
            <a:r>
              <a:rPr lang="ru-RU" dirty="0"/>
              <a:t>3.	Они формируются в процессе эволюции.</a:t>
            </a:r>
          </a:p>
          <a:p>
            <a:r>
              <a:rPr lang="ru-RU" dirty="0"/>
              <a:t>4.	Адаптивность этих структур явл. свид-вом реалистичности получаемых с их помощью знаний.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1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Основоположник – австр. этолог, Нобел. лауреат </a:t>
            </a:r>
            <a:r>
              <a:rPr lang="ru-RU" dirty="0" smtClean="0">
                <a:solidFill>
                  <a:srgbClr val="FF0000"/>
                </a:solidFill>
              </a:rPr>
              <a:t>Конрад Лоренц </a:t>
            </a:r>
            <a:r>
              <a:rPr lang="ru-RU" dirty="0" smtClean="0"/>
              <a:t>(1903-1989).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43176"/>
            <a:ext cx="4196601" cy="256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7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315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Шел от Канта. Априорн. структуры позн-я: </a:t>
            </a:r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i="1" dirty="0" smtClean="0"/>
              <a:t>Если мы понимаем наш разум как функцию органа, то ответ на вопрос, каким образом формы его функции соответствовали реальному миру совсем прост: формы созерцания и категории, предшествующие любому индивид.опыту, приспособлены к внеш. миру по тем же причинам, по к-рым копыто лошади еще до ее рожд-я приспособлено к степной почве, а плавники рыбы приспособлены к воде еще до того, как она вылупится из икринки</a:t>
            </a:r>
            <a:r>
              <a:rPr lang="ru-RU" dirty="0" smtClean="0"/>
              <a:t>».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85" y="3639642"/>
            <a:ext cx="5568315" cy="283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512511" cy="1143000"/>
          </a:xfrm>
        </p:spPr>
        <p:txBody>
          <a:bodyPr/>
          <a:lstStyle/>
          <a:p>
            <a:r>
              <a:rPr lang="ru-RU" dirty="0" smtClean="0"/>
              <a:t>Традиционная Э.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Основные программы традиц. Э: эмпиризм и рационализм.</a:t>
            </a:r>
            <a:endParaRPr lang="en-US" dirty="0" smtClean="0"/>
          </a:p>
          <a:p>
            <a:r>
              <a:rPr lang="ru-RU" dirty="0" smtClean="0"/>
              <a:t>отдавала предпочтение решению нормативной задачи.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3913386"/>
            <a:ext cx="1856688" cy="26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13386"/>
            <a:ext cx="2133600" cy="27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7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19201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Отличие от Канта: </a:t>
            </a:r>
          </a:p>
          <a:p>
            <a:r>
              <a:rPr lang="ru-RU" dirty="0" smtClean="0"/>
              <a:t>эти априорные особ-ти не вечны, изменяются и не противостоят действ-ти (т.е. Кант не прав, что «разум предписывает природе з-ны»). Они формируются в процессе эволюции под возд-м действ-ти и поэтому могут ее адекватно постигать.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Априорны для индивида, но апостериорны для вида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514613"/>
            <a:ext cx="4076700" cy="30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57200"/>
            <a:ext cx="678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Фаллибилизм!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Приспособленность к опред. аспектам действ-ти. Все организмы = отраж-я своего окруж.мира («</a:t>
            </a:r>
            <a:r>
              <a:rPr lang="ru-RU" i="1" dirty="0" smtClean="0"/>
              <a:t>Оборотная сторона зеркала</a:t>
            </a:r>
            <a:r>
              <a:rPr lang="ru-RU" dirty="0" smtClean="0"/>
              <a:t>»).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2860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Научное знание выходит за пределы повседневного опыта, — в этой сфере сформировавшийся у человека когнитивный аппарат не прошел эволюц. отбора. (Речь идет о видовом или «филогенетическом» фаллибилизме)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4671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6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382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Герхард Фоллмер (р.1943)</a:t>
            </a:r>
          </a:p>
          <a:p>
            <a:r>
              <a:rPr lang="ru-RU" dirty="0" smtClean="0"/>
              <a:t>Гл. соч. = «Эволюционная теория позн-я».  </a:t>
            </a:r>
          </a:p>
          <a:p>
            <a:r>
              <a:rPr lang="ru-RU" i="1" dirty="0" smtClean="0">
                <a:solidFill>
                  <a:srgbClr val="00B050"/>
                </a:solidFill>
              </a:rPr>
              <a:t>Гипотетический проективный реализм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68" y="3352800"/>
            <a:ext cx="245093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2591977" cy="34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4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35846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Позн-е = адекватная реконструкция внешних структур в субъекте. Не отраж-е (как у эмпириков), а взаимодействие S и О.</a:t>
            </a:r>
          </a:p>
          <a:p>
            <a:endParaRPr lang="ru-RU" dirty="0" smtClean="0"/>
          </a:p>
          <a:p>
            <a:r>
              <a:rPr lang="ru-RU" dirty="0" smtClean="0"/>
              <a:t>2. Субъективные и объективные структуры соответствуют др. другу («подходят») - эволюц. теория</a:t>
            </a:r>
          </a:p>
          <a:p>
            <a:endParaRPr lang="ru-RU" dirty="0" smtClean="0"/>
          </a:p>
          <a:p>
            <a:r>
              <a:rPr lang="ru-RU" dirty="0" smtClean="0"/>
              <a:t>3. Познание явл. полезным, оно повышает шансы репродукции, приспособл-ть организмов. Внутр. реконструкция не всегда корректна, но имеется согласование между миром и знанием. («</a:t>
            </a:r>
            <a:r>
              <a:rPr lang="ru-RU" i="1" dirty="0" smtClean="0"/>
              <a:t>Обезьяна, к-рая не имеет реального восприятия ветки, вскоре стала бы мертвой обезьяной</a:t>
            </a:r>
            <a:r>
              <a:rPr lang="ru-RU" dirty="0" smtClean="0"/>
              <a:t>»). </a:t>
            </a:r>
            <a:r>
              <a:rPr lang="ru-RU" u="sng" dirty="0" smtClean="0"/>
              <a:t>Частичная изоморфия</a:t>
            </a:r>
            <a:r>
              <a:rPr lang="ru-RU" dirty="0" smtClean="0"/>
              <a:t>. Соотношение между реальностью и познанием можно разъяснить с помощью модели </a:t>
            </a:r>
            <a:r>
              <a:rPr lang="ru-RU" i="1" dirty="0" smtClean="0">
                <a:solidFill>
                  <a:srgbClr val="00B050"/>
                </a:solidFill>
              </a:rPr>
              <a:t>проекции</a:t>
            </a:r>
            <a:r>
              <a:rPr lang="ru-RU" dirty="0" smtClean="0"/>
              <a:t>. (Если объект проецируется на экран, то структура изображ-я зависит от: </a:t>
            </a:r>
          </a:p>
          <a:p>
            <a:r>
              <a:rPr lang="ru-RU" dirty="0" smtClean="0"/>
              <a:t>а)структуры предмета, вида проекции, </a:t>
            </a:r>
          </a:p>
          <a:p>
            <a:r>
              <a:rPr lang="ru-RU" dirty="0" smtClean="0"/>
              <a:t>б) структуры воспринимающего экрана (наших чувств. органов).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4876800"/>
            <a:ext cx="373380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Биологически – эволюция есть процесс мутаций и селекции, теоретико-познавательно – процесс предполож-й и опровержений.</a:t>
            </a:r>
          </a:p>
          <a:p>
            <a:endParaRPr lang="ru-RU" dirty="0" smtClean="0"/>
          </a:p>
          <a:p>
            <a:r>
              <a:rPr lang="ru-RU" dirty="0" smtClean="0"/>
              <a:t>5. Научное познание не совпадает с опытным познанием. Научное познание не обусловлено генетически («</a:t>
            </a:r>
            <a:r>
              <a:rPr lang="ru-RU" i="1" dirty="0" smtClean="0"/>
              <a:t>было бы бессмысленно искать биолог. корни теории относительности</a:t>
            </a:r>
            <a:r>
              <a:rPr lang="ru-RU" dirty="0" smtClean="0"/>
              <a:t>»). В создании гипотез мы свободны и должны соблюдать правила: недопущения логич. противоречий, бритвы Оккама и т.п. 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01436"/>
            <a:ext cx="3638550" cy="32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4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 </a:t>
            </a:r>
            <a:r>
              <a:rPr lang="ru-RU" i="1" u="sng" dirty="0" smtClean="0">
                <a:solidFill>
                  <a:srgbClr val="00B050"/>
                </a:solidFill>
              </a:rPr>
              <a:t>Мезокосмос</a:t>
            </a:r>
            <a:r>
              <a:rPr lang="ru-RU" dirty="0" smtClean="0"/>
              <a:t>: мир, к к-рому приспособился наш познават. аппарат (мир средних размеров) = лишь срез, часть действительного мира. Наша «</a:t>
            </a:r>
            <a:r>
              <a:rPr lang="ru-RU" i="1" dirty="0" smtClean="0"/>
              <a:t>когнитивная ниша</a:t>
            </a:r>
            <a:r>
              <a:rPr lang="ru-RU" dirty="0" smtClean="0"/>
              <a:t>». Т.е. наши возможности наглядного восприятия могут нам отказывать (напр., неевклидовы геометрии). Поэтому </a:t>
            </a:r>
            <a:r>
              <a:rPr lang="ru-RU" u="sng" dirty="0" smtClean="0"/>
              <a:t>наглядность не явл. условием истины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7. Раз познание = проекция, то мы пытаемся восстановить начальную информацию, начальный объект. Но все знание явл. </a:t>
            </a:r>
            <a:r>
              <a:rPr lang="ru-RU" dirty="0" smtClean="0">
                <a:solidFill>
                  <a:schemeClr val="accent6"/>
                </a:solidFill>
              </a:rPr>
              <a:t>ГИПОТЕТИЧЕСКИМ</a:t>
            </a:r>
            <a:r>
              <a:rPr lang="ru-RU" dirty="0" smtClean="0"/>
              <a:t>. «</a:t>
            </a:r>
            <a:r>
              <a:rPr lang="ru-RU" u="sng" dirty="0" smtClean="0"/>
              <a:t>Проективная теория познания</a:t>
            </a:r>
            <a:r>
              <a:rPr lang="ru-RU" dirty="0" smtClean="0"/>
              <a:t>». 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645819" cy="29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9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762000"/>
            <a:ext cx="777240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609600"/>
            <a:ext cx="3788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К.Р.Поппер (1902-1994)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6764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 фальсификации к поиску лучшей теории = эволюция знания и науки. 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47504"/>
            <a:ext cx="2838450" cy="280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1"/>
            <a:ext cx="7848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«</a:t>
            </a:r>
            <a:r>
              <a:rPr lang="ru-RU" i="1" dirty="0" smtClean="0"/>
              <a:t>Специфически человеч. спос-ть познавать, как и спос-ть производить научное знание, явл. рез-тами естеств. </a:t>
            </a:r>
            <a:r>
              <a:rPr lang="ru-RU" i="1" dirty="0"/>
              <a:t>о</a:t>
            </a:r>
            <a:r>
              <a:rPr lang="ru-RU" i="1" dirty="0" smtClean="0"/>
              <a:t>тбора</a:t>
            </a:r>
            <a:r>
              <a:rPr lang="ru-RU" dirty="0" smtClean="0"/>
              <a:t>». Априоризм интеллект.функций проявл. как </a:t>
            </a:r>
            <a:r>
              <a:rPr lang="ru-RU" i="1" dirty="0" smtClean="0"/>
              <a:t>генетический априоризм</a:t>
            </a:r>
            <a:r>
              <a:rPr lang="ru-RU" dirty="0" smtClean="0"/>
              <a:t>: функций врожденны, и они явл. усл-ями познания действительности.</a:t>
            </a:r>
          </a:p>
          <a:p>
            <a:endParaRPr lang="ru-RU" dirty="0" smtClean="0"/>
          </a:p>
          <a:p>
            <a:r>
              <a:rPr lang="ru-RU" dirty="0" smtClean="0"/>
              <a:t>2. Эволюция науч. знания представляет собой эволюцию в направлении построения все лучших и лучших теорий. Это - </a:t>
            </a:r>
            <a:r>
              <a:rPr lang="ru-RU" i="1" dirty="0" smtClean="0"/>
              <a:t>дарвинистский процесс. Теории становятся лучше приспособленными благодаря естеств. отбору</a:t>
            </a:r>
            <a:r>
              <a:rPr lang="ru-RU" dirty="0" smtClean="0"/>
              <a:t>. Они дают нам все лучшую инф-ю о действ-ти. (Они все больше и больше приближаются к истине.) 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25614"/>
            <a:ext cx="2378075" cy="314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144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Мы всегда стоим лицом к лицу с практич. проблемами, а из них иногда вырастают теоретич. проблемы, т.к. пытаясь решить нек-рые из наших проблем, мы строим те или иные теории. В науке эти теории являются высоко конкурентными. Мы критически обсуждаем их; мы проверяем их и элиминируем те из них, к-рые хуже решают наши проблемы, так что только наиболее приспособленные теории выживают в этой борьбе. Именно так растет наука</a:t>
            </a:r>
            <a:r>
              <a:rPr lang="ru-RU" dirty="0" smtClean="0"/>
              <a:t>». 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43617"/>
            <a:ext cx="4038600" cy="302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1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838200"/>
            <a:ext cx="5562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Традиционная Э предложила </a:t>
            </a:r>
            <a:r>
              <a:rPr lang="ru-RU" dirty="0" smtClean="0">
                <a:solidFill>
                  <a:srgbClr val="00B0F0"/>
                </a:solidFill>
              </a:rPr>
              <a:t>классический идеал научности. 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"Идеал научности" = система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познавательных ценностей и норм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00B0F0"/>
                </a:solidFill>
              </a:rPr>
              <a:t>Основоположения классического идеала таковы:</a:t>
            </a:r>
          </a:p>
          <a:p>
            <a:r>
              <a:rPr lang="ru-RU" dirty="0" smtClean="0"/>
              <a:t>а) </a:t>
            </a:r>
            <a:r>
              <a:rPr lang="ru-RU" u="sng" dirty="0" smtClean="0"/>
              <a:t>«Чистая истина». </a:t>
            </a:r>
            <a:r>
              <a:rPr lang="ru-RU" dirty="0" smtClean="0"/>
              <a:t>Истинность является не только нормативной ценностью, но и характеристикой любых познавательных результатов науки. Наука не должна содержать никакой примеси заблуждений. </a:t>
            </a:r>
          </a:p>
          <a:p>
            <a:r>
              <a:rPr lang="ru-RU" dirty="0" smtClean="0"/>
              <a:t>б) </a:t>
            </a:r>
            <a:r>
              <a:rPr lang="ru-RU" u="sng" dirty="0" smtClean="0"/>
              <a:t>Фундаментализм</a:t>
            </a:r>
            <a:r>
              <a:rPr lang="ru-RU" dirty="0" smtClean="0"/>
              <a:t>. Наука должна давать совершенно надежное знание посредством окончательной обоснованности.</a:t>
            </a:r>
          </a:p>
          <a:p>
            <a:r>
              <a:rPr lang="ru-RU" dirty="0" smtClean="0"/>
              <a:t>в) </a:t>
            </a:r>
            <a:r>
              <a:rPr lang="ru-RU" u="sng" dirty="0" smtClean="0"/>
              <a:t>Универсальный стандарт научности</a:t>
            </a:r>
            <a:r>
              <a:rPr lang="ru-RU" dirty="0" smtClean="0"/>
              <a:t>. Такой стандарт научности м.б. сформулирован на базе "наиболее развитой" и " совершенной" области.</a:t>
            </a:r>
          </a:p>
          <a:p>
            <a:r>
              <a:rPr lang="ru-RU" dirty="0" smtClean="0"/>
              <a:t>г) </a:t>
            </a:r>
            <a:r>
              <a:rPr lang="ru-RU" u="sng" dirty="0" smtClean="0"/>
              <a:t>Интернализм</a:t>
            </a:r>
            <a:r>
              <a:rPr lang="ru-RU" dirty="0" smtClean="0"/>
              <a:t>. Социокультурная автономия науки и стандарта научности.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2503"/>
            <a:ext cx="8077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Однако даже лучшие теории - всегда наше собств. изобретение. Они полны ошибок. Проверяя наши теории, мы ищем слабые места теорий. В этом состоит критич. метод. </a:t>
            </a:r>
          </a:p>
          <a:p>
            <a:r>
              <a:rPr lang="ru-RU" dirty="0" smtClean="0"/>
              <a:t>Эволюцию теорий мы можем суммарно изобразить следующей схемой: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sz="3200" dirty="0" smtClean="0">
                <a:solidFill>
                  <a:schemeClr val="accent6"/>
                </a:solidFill>
              </a:rPr>
              <a:t>P1 -&gt; ТТ -&gt; ЕЕ -&gt; Р2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Проблема (P1) порождает попытки решить ее с помощью пробных теорий (tentative theories) (ТТ). Эти теории подвергаются критич. процессу устранения ошибок (error elimination) ЕЕ. Выявленные ошибки порождают нов. проблемы Р2. </a:t>
            </a:r>
          </a:p>
          <a:p>
            <a:endParaRPr lang="ru-RU" dirty="0" smtClean="0"/>
          </a:p>
          <a:p>
            <a:r>
              <a:rPr lang="ru-RU" dirty="0" smtClean="0"/>
              <a:t>Расстояние между старой и новой проблемой указывает на достигнутый прогресс.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4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Этот взгляд на прогресс науки очень напоминает взгляд Дарвина на естеств. отбор путем устран-я неприспособленных - ход эволюции представляет собой процесс проб и ошибок. Так же действует и наука - путем проб (создания теорий) и устранения ошибок. </a:t>
            </a:r>
          </a:p>
          <a:p>
            <a:endParaRPr lang="ru-RU" dirty="0" smtClean="0"/>
          </a:p>
          <a:p>
            <a:r>
              <a:rPr lang="ru-RU" dirty="0" smtClean="0"/>
              <a:t>Можно сказать: </a:t>
            </a:r>
            <a:r>
              <a:rPr lang="ru-RU" i="1" dirty="0" smtClean="0"/>
              <a:t>от амебы до Эйнштейна всего лишь один шаг</a:t>
            </a:r>
            <a:r>
              <a:rPr lang="ru-RU" dirty="0" smtClean="0"/>
              <a:t>. Оба действуют методом предположительных проб (ТТ) и устранения ошибок (ЕЕ). 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6" y="2895600"/>
            <a:ext cx="304198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33284"/>
            <a:ext cx="3124200" cy="311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038600" y="4267200"/>
            <a:ext cx="838200" cy="605873"/>
          </a:xfrm>
          <a:prstGeom prst="rightArrow">
            <a:avLst>
              <a:gd name="adj1" fmla="val 544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1"/>
            <a:ext cx="8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i="1" dirty="0" smtClean="0"/>
              <a:t>В чем же разница между амебой и Эйнштейном? </a:t>
            </a:r>
          </a:p>
          <a:p>
            <a:r>
              <a:rPr lang="ru-RU" dirty="0" smtClean="0"/>
              <a:t>Глав. разница между амебой и Эйнштейном не в спос-ти производить пробные теории ТТ, а в ЕЕ, то есть </a:t>
            </a:r>
            <a:r>
              <a:rPr lang="ru-RU" i="1" dirty="0" smtClean="0"/>
              <a:t>в способе устранения ошибок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Амеба не осознает процесса устран-я ошибок. Основные ошибки амебы устраняются путем устран-я амебы: это и есть естеств. отбор. </a:t>
            </a:r>
          </a:p>
          <a:p>
            <a:r>
              <a:rPr lang="ru-RU" dirty="0" smtClean="0"/>
              <a:t>В противопол-ть амебе Эйнштейн осознает необх-ть ЕЕ: он критикует свои теории, подвергая их суровой проверке.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Что позволило Эйнштейну пойти дальше амебы?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96521"/>
            <a:ext cx="2362200" cy="272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0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1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Ученому-человеку, такому как Эйнштейн, позволяет идти дальше амебы </a:t>
            </a:r>
            <a:r>
              <a:rPr lang="ru-RU" dirty="0" smtClean="0">
                <a:solidFill>
                  <a:schemeClr val="accent6"/>
                </a:solidFill>
              </a:rPr>
              <a:t>владение специфически человеческим языком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В то время как теории, вырабатываемые амебой, составляют часть ее организма, Эйнштейн мог формулировать свои теории на языке; в случае надобности - на письменном языке. Таким путем он смог вывести свои теории из своего организма. Это дало ему возмож-ть смотреть на теорию как на объект, спрашивать себя, может ли она быть истинной и устранить ее, если выяснится, что она не выдерживает критики. 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1"/>
            <a:ext cx="3962400" cy="318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057" y="468086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chemeClr val="accent6"/>
                </a:solidFill>
              </a:rPr>
              <a:t>3 стадии разв-я языка</a:t>
            </a:r>
            <a:r>
              <a:rPr lang="ru-RU" u="sng" dirty="0" smtClean="0"/>
              <a:t> </a:t>
            </a:r>
            <a:r>
              <a:rPr lang="ru-RU" dirty="0" smtClean="0"/>
              <a:t>(в завис-ти от биолог. функции):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А)  </a:t>
            </a:r>
            <a:r>
              <a:rPr lang="ru-RU" i="1" dirty="0" smtClean="0">
                <a:solidFill>
                  <a:srgbClr val="FF0000"/>
                </a:solidFill>
              </a:rPr>
              <a:t>экспрессивная</a:t>
            </a:r>
            <a:r>
              <a:rPr lang="ru-RU" dirty="0" smtClean="0">
                <a:solidFill>
                  <a:srgbClr val="FF0000"/>
                </a:solidFill>
              </a:rPr>
              <a:t> функция </a:t>
            </a:r>
            <a:r>
              <a:rPr lang="ru-RU" dirty="0" smtClean="0"/>
              <a:t>- внешнее выраж-е внут. состояния организма с помощью опред. звуков или жестов.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652713"/>
            <a:ext cx="4610100" cy="37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5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7346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Б) </a:t>
            </a:r>
            <a:r>
              <a:rPr lang="ru-RU" dirty="0" smtClean="0">
                <a:solidFill>
                  <a:schemeClr val="accent6"/>
                </a:solidFill>
              </a:rPr>
              <a:t>сигнальная функция </a:t>
            </a:r>
            <a:r>
              <a:rPr lang="ru-RU" dirty="0" smtClean="0"/>
              <a:t>(функция «</a:t>
            </a:r>
            <a:r>
              <a:rPr lang="ru-RU" i="1" dirty="0" smtClean="0"/>
              <a:t>запуска</a:t>
            </a:r>
            <a:r>
              <a:rPr lang="ru-RU" dirty="0" smtClean="0"/>
              <a:t>»). </a:t>
            </a:r>
          </a:p>
          <a:p>
            <a:endParaRPr lang="ru-RU" dirty="0" smtClean="0"/>
          </a:p>
          <a:p>
            <a:r>
              <a:rPr lang="ru-RU" dirty="0" smtClean="0"/>
              <a:t>В) </a:t>
            </a:r>
            <a:r>
              <a:rPr lang="ru-RU" dirty="0" smtClean="0">
                <a:solidFill>
                  <a:schemeClr val="accent6"/>
                </a:solidFill>
              </a:rPr>
              <a:t>дескриптивная</a:t>
            </a:r>
            <a:r>
              <a:rPr lang="ru-RU" dirty="0" smtClean="0"/>
              <a:t> (репрезентативная) функция (только чел.яз.) </a:t>
            </a:r>
          </a:p>
          <a:p>
            <a:r>
              <a:rPr lang="ru-RU" dirty="0" smtClean="0"/>
              <a:t>Новое: </a:t>
            </a:r>
            <a:r>
              <a:rPr lang="ru-RU" i="1" dirty="0" smtClean="0"/>
              <a:t>чел. яз. может передавать информ-ю о ситуации, к-рая может даже не существовать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Язык танцев у пчел похож на дескрипт. употребл-е языка, но дескр. инфор-я, передаваемая пчелой, составляет часть сигнала, адресованного др. пчелам; ее основ. функция - побудить пчел к действию, полезному здесь и сейчас. Инф-я, передаваемая человеком, может и не быть полезной сейчас. Она может вообще не быть полезной или стать полезной через много лет и совсем в др. ситуации. Именно дескрипт. функция делает возможным </a:t>
            </a:r>
            <a:r>
              <a:rPr lang="ru-RU" i="1" dirty="0" smtClean="0">
                <a:solidFill>
                  <a:srgbClr val="00B050"/>
                </a:solidFill>
              </a:rPr>
              <a:t>критическое мышление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40" y="3733800"/>
            <a:ext cx="3111061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9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Сущ. обратная связь между языком и разумом. Язык работает как прожектор: как прожектор выхватывает из темноты самолет, язык может "поставить в фокус" нек-рые аспекты реальности. Поэтому язык не только взаимодействует с нашим разумом, он помогает нам увидеть вещи и возможности, к-рых без него мы никогда бы не могли увидеть...»</a:t>
            </a:r>
          </a:p>
          <a:p>
            <a:endParaRPr lang="ru-RU" dirty="0"/>
          </a:p>
          <a:p>
            <a:r>
              <a:rPr lang="ru-RU" dirty="0" smtClean="0"/>
              <a:t>Без языка можно отождествить только биолог. ситуации, на к-рые мы реагируем одинаковым образом (пища, опасность и т. п.).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29000" y="43053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9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1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Радикальный априоризм</a:t>
            </a:r>
            <a:r>
              <a:rPr lang="ru-RU" dirty="0"/>
              <a:t>!</a:t>
            </a:r>
            <a:endParaRPr lang="ru-RU" dirty="0" smtClean="0"/>
          </a:p>
          <a:p>
            <a:r>
              <a:rPr lang="ru-RU" dirty="0" smtClean="0"/>
              <a:t>Априоризм </a:t>
            </a:r>
            <a:r>
              <a:rPr lang="ru-RU" dirty="0"/>
              <a:t>интеллект.функций проявл. как генетический априоризм: функции врожденны, и они явл. усл-ями позн-я действ-ти.</a:t>
            </a:r>
          </a:p>
          <a:p>
            <a:r>
              <a:rPr lang="ru-RU" dirty="0"/>
              <a:t>+ </a:t>
            </a:r>
          </a:p>
          <a:p>
            <a:r>
              <a:rPr lang="ru-RU" dirty="0"/>
              <a:t>Отвержение «</a:t>
            </a:r>
            <a:r>
              <a:rPr lang="ru-RU" i="1" dirty="0"/>
              <a:t>бадейной теории</a:t>
            </a:r>
            <a:r>
              <a:rPr lang="ru-RU" dirty="0"/>
              <a:t>». Мы – не пассивны, а активны. Не в нас «вливают» инф-ю, а мы «высасываем» ее. Мысль о том, что теории представляют собой сводку чувств. данных, или наблюдений, не м.б. истинной </a:t>
            </a:r>
            <a:r>
              <a:rPr lang="ru-RU" dirty="0" smtClean="0"/>
              <a:t>так как: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2038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7200" y="3352800"/>
            <a:ext cx="434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С </a:t>
            </a:r>
            <a:r>
              <a:rPr lang="ru-RU" i="1" dirty="0"/>
              <a:t>эволюц. т. зр. теории (как и всякое знание вообще) представл. собой часть наших попыток адаптации, приспособл-я к окр. среде. Такие попытки подобны ожиданиям и предвосхищениям. В этом - их функция: биолог. функция всякого знания - попытка предвосхитить, что произойдет в окр. среде</a:t>
            </a:r>
            <a:r>
              <a:rPr lang="ru-RU" dirty="0" smtClean="0"/>
              <a:t>...»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914400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сути – сама эволюция начинает трактоваться как познават. процесс, а под </a:t>
            </a:r>
            <a:r>
              <a:rPr lang="ru-RU" dirty="0" smtClean="0"/>
              <a:t>познанием </a:t>
            </a:r>
            <a:r>
              <a:rPr lang="ru-RU" dirty="0"/>
              <a:t>подразумевается любой процесс решения проблем методом проб и ошибок. </a:t>
            </a:r>
            <a:endParaRPr lang="ru-RU" dirty="0" smtClean="0"/>
          </a:p>
          <a:p>
            <a:endParaRPr lang="ru-RU" smtClean="0"/>
          </a:p>
          <a:p>
            <a:r>
              <a:rPr lang="ru-RU" smtClean="0"/>
              <a:t>Неодарвинизм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Преодоление </a:t>
            </a:r>
            <a:r>
              <a:rPr lang="ru-RU" dirty="0"/>
              <a:t>крайностей интернализма и экстернализма.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5257800" y="1524000"/>
            <a:ext cx="3505200" cy="2746806"/>
          </a:xfrm>
        </p:spPr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Критика ЭЭ</a:t>
            </a:r>
            <a:endParaRPr lang="ru-RU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1. Адаптивность представлений не всегда совпадает с их истиностью (А. Плантинга – </a:t>
            </a:r>
            <a:r>
              <a:rPr lang="en-US" sz="2400" dirty="0" smtClean="0"/>
              <a:t>ex </a:t>
            </a:r>
            <a:r>
              <a:rPr lang="ru-RU" sz="2400" dirty="0" smtClean="0"/>
              <a:t>с тигром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6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Формы классического идеала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800" dirty="0" smtClean="0"/>
              <a:t>а) </a:t>
            </a:r>
            <a:r>
              <a:rPr lang="ru-RU" sz="3800" dirty="0" smtClean="0">
                <a:solidFill>
                  <a:srgbClr val="00B0F0"/>
                </a:solidFill>
              </a:rPr>
              <a:t>математический идеал научности </a:t>
            </a:r>
            <a:r>
              <a:rPr lang="ru-RU" sz="3800" dirty="0" smtClean="0"/>
              <a:t>(логическая ясность, строго дедуктивный характер, непреложность выводов, обеспечиваемая неприятием эмпирии в качестве науч. аргумента, непротиворечивость как главный критерий научности),</a:t>
            </a:r>
          </a:p>
          <a:p>
            <a:r>
              <a:rPr lang="ru-RU" sz="3800" dirty="0" smtClean="0"/>
              <a:t>б) </a:t>
            </a:r>
            <a:r>
              <a:rPr lang="ru-RU" sz="3800" dirty="0" smtClean="0">
                <a:solidFill>
                  <a:srgbClr val="00B0F0"/>
                </a:solidFill>
              </a:rPr>
              <a:t>физикалистский идеал </a:t>
            </a:r>
            <a:r>
              <a:rPr lang="ru-RU" sz="3800" dirty="0" smtClean="0"/>
              <a:t>(структура знания рассматривается как гипотетико-дедуктивная, а само знание как имеющее вероятностный хар-р. Познават. интерес физич. исследов-я фиксирован не столько на предельной строгости и законченности теории, сколько на раскрытии реального содержания теоретич. положений, на развитии теории с целью охвата ею большего класса явлений. Научность гипотезы определяется прежде всего успешностью объяснений и прогнозов),</a:t>
            </a:r>
          </a:p>
          <a:p>
            <a:r>
              <a:rPr lang="ru-RU" sz="3800" dirty="0" smtClean="0"/>
              <a:t>в) </a:t>
            </a:r>
            <a:r>
              <a:rPr lang="ru-RU" sz="3800" dirty="0" smtClean="0">
                <a:solidFill>
                  <a:srgbClr val="00B0F0"/>
                </a:solidFill>
              </a:rPr>
              <a:t>гуманитарно-научный идеал </a:t>
            </a:r>
            <a:r>
              <a:rPr lang="ru-RU" sz="3800" dirty="0" smtClean="0"/>
              <a:t>(более широкая трактовка субъекта познания - не только носитель "чистого разума", но человек со всеми его способ-тями и чувствами, желаниями и интересами</a:t>
            </a:r>
            <a:r>
              <a:rPr lang="ru-RU" sz="3200" dirty="0" smtClean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 если аппарат познания мешает выживанию? (память, органы чувств, аналитический аппарат и т.п. – энергетически затратно)</a:t>
            </a: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07" y="609600"/>
            <a:ext cx="624449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2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505200"/>
            <a:ext cx="6512511" cy="1143000"/>
          </a:xfrm>
        </p:spPr>
        <p:txBody>
          <a:bodyPr/>
          <a:lstStyle/>
          <a:p>
            <a:r>
              <a:rPr lang="ru-RU" sz="2800" dirty="0" smtClean="0"/>
              <a:t>Многие эволюционные изменения вообще не несут адаптивного смысла (</a:t>
            </a:r>
            <a:r>
              <a:rPr lang="en-US" sz="2800" dirty="0" err="1" smtClean="0"/>
              <a:t>S.Gould</a:t>
            </a:r>
            <a:r>
              <a:rPr lang="en-US" sz="2800" dirty="0" smtClean="0"/>
              <a:t>, </a:t>
            </a:r>
            <a:r>
              <a:rPr lang="en-US" sz="2800" dirty="0" err="1" smtClean="0"/>
              <a:t>R.Lewontin</a:t>
            </a:r>
            <a:r>
              <a:rPr lang="en-US" sz="2800" dirty="0" smtClean="0"/>
              <a:t>.</a:t>
            </a:r>
            <a:r>
              <a:rPr lang="ru-RU" sz="2800" dirty="0" smtClean="0"/>
              <a:t>«Надсводное пространство собора св. Марка…»</a:t>
            </a:r>
            <a:r>
              <a:rPr lang="en-US" sz="2800" dirty="0" smtClean="0"/>
              <a:t>) </a:t>
            </a:r>
            <a:r>
              <a:rPr lang="ru-RU" sz="2800" dirty="0" smtClean="0"/>
              <a:t>Историческая инерция и конструктивные ограничения</a:t>
            </a:r>
            <a:r>
              <a:rPr lang="ru-RU" sz="2400" dirty="0" smtClean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95351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8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Надежность наших познават. процессов нельзя обосновать ссылками на их генезис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Эволюция познават.способностей = случайный исторический багаж? </a:t>
            </a:r>
            <a:br>
              <a:rPr lang="ru-RU" sz="2400" dirty="0" smtClean="0"/>
            </a:br>
            <a:r>
              <a:rPr lang="ru-RU" sz="2400" dirty="0" smtClean="0"/>
              <a:t>(если даже эволюция гарантирует истинность представлений о том, как выглядят тигры (иначе будете съедены), то нет гарантии обоснованности мат. представлений – либо обоснование будет слишком опосредованным и окольным).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80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Социобиология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533400" y="381001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1975 - книга </a:t>
            </a:r>
            <a:r>
              <a:rPr lang="ru-RU" sz="2400" dirty="0"/>
              <a:t>энтомолога </a:t>
            </a:r>
            <a:r>
              <a:rPr lang="ru-RU" sz="2400" dirty="0">
                <a:solidFill>
                  <a:srgbClr val="FF0000"/>
                </a:solidFill>
              </a:rPr>
              <a:t>Эдварда Уилсона </a:t>
            </a:r>
            <a:r>
              <a:rPr lang="ru-RU" sz="2400" dirty="0" smtClean="0"/>
              <a:t>«Sociobiology</a:t>
            </a:r>
            <a:r>
              <a:rPr lang="ru-RU" sz="2400" dirty="0"/>
              <a:t>: The New </a:t>
            </a:r>
            <a:r>
              <a:rPr lang="ru-RU" sz="2400" dirty="0" smtClean="0"/>
              <a:t>Synthesis». Попытка </a:t>
            </a:r>
            <a:r>
              <a:rPr lang="ru-RU" sz="2400" dirty="0"/>
              <a:t>объяснить такие типы социального поведения животных </a:t>
            </a:r>
            <a:r>
              <a:rPr lang="ru-RU" sz="2400" dirty="0" smtClean="0"/>
              <a:t>как </a:t>
            </a:r>
            <a:r>
              <a:rPr lang="ru-RU" sz="2400" dirty="0"/>
              <a:t>альтруизм, агрессия и </a:t>
            </a:r>
            <a:r>
              <a:rPr lang="ru-RU" sz="2400" dirty="0" smtClean="0"/>
              <a:t>т.п</a:t>
            </a:r>
            <a:r>
              <a:rPr lang="ru-RU" sz="2400" dirty="0"/>
              <a:t>. при помощи эволюционных механизмов. </a:t>
            </a:r>
            <a:r>
              <a:rPr lang="ru-RU" sz="2400" dirty="0" smtClean="0"/>
              <a:t>Позднее книга «On </a:t>
            </a:r>
            <a:r>
              <a:rPr lang="ru-RU" sz="2400" dirty="0"/>
              <a:t>Human </a:t>
            </a:r>
            <a:r>
              <a:rPr lang="ru-RU" sz="2400" dirty="0" smtClean="0"/>
              <a:t>Nature» о </a:t>
            </a:r>
            <a:r>
              <a:rPr lang="ru-RU" sz="2400" dirty="0"/>
              <a:t>поведении </a:t>
            </a:r>
            <a:r>
              <a:rPr lang="ru-RU" sz="2400" dirty="0" smtClean="0"/>
              <a:t>людей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67" y="2438400"/>
            <a:ext cx="3569058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762000" y="685800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/>
              <a:t>"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Человеческое сознание, - это устройство для выживания и воспроизводства, а разум всего лишь один из инструментов для биологического воспроизводства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276600"/>
            <a:ext cx="2424113" cy="266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6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0999"/>
            <a:ext cx="7848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-"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демистифицировать социальный мир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систематически изучать биологические основы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форм социального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поведения.   </a:t>
            </a:r>
          </a:p>
          <a:p>
            <a:pPr lvl="2"/>
            <a:r>
              <a:rPr lang="ru-RU" sz="2000" dirty="0" smtClean="0"/>
              <a:t>(</a:t>
            </a:r>
            <a:r>
              <a:rPr lang="ru-RU" sz="2000" dirty="0" smtClean="0"/>
              <a:t>Ответ </a:t>
            </a:r>
            <a:r>
              <a:rPr lang="ru-RU" sz="2000" dirty="0"/>
              <a:t>Р. Рорти: пользуясь мозгами и принимая решения о своих действиях, мы нуждаемся в знании о том, как мозги функционируют не в большей мере, чем в знании о том, как работает собственно «железо» при пользовании компьютерной программой).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20704"/>
            <a:ext cx="3352801" cy="240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534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Биограмма человека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центр. понятие социобиологии (врожденный репертуар поведения, матрица с закодированными в ней модусами социальных реакций, духовных предпочтений и подсознательных инстинктов, передающихся из поколения в поколение представителям одной расы). Группы индивидов одной расы в процессе социального объединения соединяют свои биограммы в одну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коллективную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и придает характерный неповторимый облик данной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14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7346"/>
            <a:ext cx="8458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человеческого общества направляется внутренней логикой биологической эволюции, а отнюдь не "сознательно"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создаваемыми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 идеалами и ценностями: "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Гены держат культуру на привязи. Привязь очень длинна, но ценности неизбежно будут ограничиваться в соответствии с их воздействием на человеческий генетический пул.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поведение... это своеобразная техника, посредством которой человеческий генетический материал сохранялся и будет сохраняться нетронутым. Мораль не имеет иной демонстрирующей конечной функции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/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качестве исходной единицы биологической эволюции рассматривается ген. "</a:t>
            </a:r>
            <a:r>
              <a:rPr lang="ru-RU" sz="2400" i="1" dirty="0"/>
              <a:t>Человеческий организм - это машина для воспроизводства и сохранения генов</a:t>
            </a:r>
            <a:r>
              <a:rPr lang="ru-RU" sz="2400" dirty="0"/>
              <a:t>" (Ричард Докинс: "</a:t>
            </a:r>
            <a:r>
              <a:rPr lang="ru-RU" sz="2400" i="1" dirty="0"/>
              <a:t>человек - только контейнер для бессмертной спирали ДНК"</a:t>
            </a:r>
            <a:r>
              <a:rPr lang="ru-RU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236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Майкл Рьюз </a:t>
            </a:r>
            <a:r>
              <a:rPr lang="ru-RU" sz="2800" dirty="0" smtClean="0">
                <a:solidFill>
                  <a:srgbClr val="FF0000"/>
                </a:solidFill>
              </a:rPr>
              <a:t>(Ruse) </a:t>
            </a:r>
            <a:r>
              <a:rPr lang="ru-RU" sz="2800" dirty="0"/>
              <a:t>-  соврем. канад. ф-ф, историк и методолог </a:t>
            </a:r>
            <a:r>
              <a:rPr lang="ru-RU" sz="2800" dirty="0" smtClean="0"/>
              <a:t>науки</a:t>
            </a:r>
            <a:endParaRPr lang="ru-RU" sz="2800" dirty="0"/>
          </a:p>
        </p:txBody>
      </p:sp>
      <p:sp>
        <p:nvSpPr>
          <p:cNvPr id="3" name="Rectangle 2"/>
          <p:cNvSpPr/>
          <p:nvPr/>
        </p:nvSpPr>
        <p:spPr>
          <a:xfrm>
            <a:off x="609600" y="5334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Очерк</a:t>
            </a:r>
            <a:r>
              <a:rPr lang="ru-RU" sz="2400" dirty="0" smtClean="0"/>
              <a:t>: "Эволюционная эпистемология: может ли социобиология </a:t>
            </a:r>
            <a:r>
              <a:rPr lang="ru-RU" sz="2400" dirty="0" smtClean="0"/>
              <a:t>помочь</a:t>
            </a:r>
            <a:r>
              <a:rPr lang="ru-RU" sz="2400" dirty="0" smtClean="0"/>
              <a:t>?" </a:t>
            </a:r>
          </a:p>
          <a:p>
            <a:r>
              <a:rPr lang="ru-RU" sz="2400" i="1" dirty="0" smtClean="0"/>
              <a:t>Ответ</a:t>
            </a:r>
            <a:r>
              <a:rPr lang="ru-RU" sz="2400" dirty="0"/>
              <a:t>: "Эпистемология нуждается в </a:t>
            </a:r>
            <a:r>
              <a:rPr lang="ru-RU" sz="2400" dirty="0" smtClean="0"/>
              <a:t>дарвинизме"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35480"/>
            <a:ext cx="1600200" cy="196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799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Разум </a:t>
            </a:r>
            <a:r>
              <a:rPr lang="ru-RU" sz="2400" dirty="0"/>
              <a:t>- это не более чем одно из орудий в борьбе за биологич. превосход-ство: «</a:t>
            </a:r>
            <a:r>
              <a:rPr lang="ru-RU" sz="2400" i="1" dirty="0"/>
              <a:t>Человеческое сознание есть средство выживания и размножения, и разум - это только одна из разновидностей техники</a:t>
            </a:r>
            <a:r>
              <a:rPr lang="ru-RU" sz="2400" dirty="0" smtClean="0"/>
              <a:t>».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Разум </a:t>
            </a:r>
            <a:r>
              <a:rPr lang="ru-RU" sz="2400" dirty="0"/>
              <a:t>делает вид Homo sapiens наиболее адаптированным к среде, наиболее благополучным из всех живых организмов.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502204"/>
            <a:ext cx="3352800" cy="322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7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Ростки “дескриптивной Э.” начиная со второй пол. ХIХ в.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</a:t>
            </a:r>
            <a:r>
              <a:rPr lang="ru-RU" dirty="0" smtClean="0">
                <a:solidFill>
                  <a:srgbClr val="00B0F0"/>
                </a:solidFill>
              </a:rPr>
              <a:t>натурализм</a:t>
            </a:r>
            <a:r>
              <a:rPr lang="ru-RU" dirty="0" smtClean="0"/>
              <a:t> (В трактовке эпистемологич. вопросов Дарвин и Геккель обращаются к т. эволюции, у Авенариуса и Маха видно тяготение к психологии и т.д.)</a:t>
            </a:r>
          </a:p>
          <a:p>
            <a:r>
              <a:rPr lang="ru-RU" dirty="0" smtClean="0"/>
              <a:t>Но нормативные задачи по-прежнему ставятся в программах, связанных с логикой науч.исследования, дескрипция отходит на 2-й план.</a:t>
            </a:r>
          </a:p>
          <a:p>
            <a:r>
              <a:rPr lang="ru-RU" dirty="0" smtClean="0"/>
              <a:t>Б) </a:t>
            </a:r>
            <a:r>
              <a:rPr lang="ru-RU" dirty="0" smtClean="0">
                <a:solidFill>
                  <a:srgbClr val="00B0F0"/>
                </a:solidFill>
              </a:rPr>
              <a:t>логицизм</a:t>
            </a:r>
            <a:r>
              <a:rPr lang="ru-RU" dirty="0" smtClean="0"/>
              <a:t> (в перв. пол. 20 в. эволюционизм и психологизм в Э. были подвергнуты критике с т. зр. логики, переживавшей период бурного разв-я в контексте обоснов-я математики. – Неопозитивизм)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2590800"/>
            <a:ext cx="7467600" cy="2924368"/>
          </a:xfrm>
        </p:spPr>
        <p:txBody>
          <a:bodyPr/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Науч. теория м.б. культурогеном или схватываться рядом культурогенов. Любая специфическая теория может сравниваться и отличаться от любой др. теории в терминах сходства и различия "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культурогенов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6607629" cy="3992880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smtClean="0"/>
              <a:t>«</a:t>
            </a:r>
            <a:r>
              <a:rPr lang="ru-RU" sz="2800" b="1" dirty="0">
                <a:solidFill>
                  <a:srgbClr val="FF0000"/>
                </a:solidFill>
              </a:rPr>
              <a:t>Культуроген</a:t>
            </a:r>
            <a:r>
              <a:rPr lang="ru-RU" sz="2800" dirty="0"/>
              <a:t>» (от Эдварда Уилсона) = единица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7365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8077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Проблема</a:t>
            </a:r>
            <a:r>
              <a:rPr lang="ru-RU" sz="2400" b="1" dirty="0" smtClean="0"/>
              <a:t>:</a:t>
            </a:r>
            <a:r>
              <a:rPr lang="ru-RU" sz="2400" dirty="0" smtClean="0"/>
              <a:t> </a:t>
            </a:r>
          </a:p>
          <a:p>
            <a:pPr algn="just"/>
            <a:endParaRPr lang="ru-RU" sz="2400" dirty="0"/>
          </a:p>
          <a:p>
            <a:pPr algn="just"/>
            <a:r>
              <a:rPr lang="ru-RU" sz="2800" dirty="0" smtClean="0"/>
              <a:t>как </a:t>
            </a:r>
            <a:r>
              <a:rPr lang="ru-RU" sz="2800" dirty="0"/>
              <a:t>"культурогены</a:t>
            </a:r>
            <a:r>
              <a:rPr lang="ru-RU" sz="2800" dirty="0" smtClean="0"/>
              <a:t>" </a:t>
            </a:r>
            <a:r>
              <a:rPr lang="ru-RU" sz="2800" dirty="0"/>
              <a:t>организуются, изменяются, переходят от одного поколения к следующему, </a:t>
            </a:r>
            <a:r>
              <a:rPr lang="ru-RU" sz="2800" dirty="0" smtClean="0"/>
              <a:t>как </a:t>
            </a:r>
            <a:r>
              <a:rPr lang="ru-RU" sz="2800" dirty="0"/>
              <a:t>эти </a:t>
            </a:r>
            <a:r>
              <a:rPr lang="ru-RU" sz="2800" dirty="0" smtClean="0"/>
              <a:t>процессы соотносятся </a:t>
            </a:r>
            <a:r>
              <a:rPr lang="ru-RU" sz="2800" dirty="0"/>
              <a:t>с </a:t>
            </a:r>
            <a:r>
              <a:rPr lang="ru-RU" sz="2800" dirty="0" smtClean="0"/>
              <a:t>генами</a:t>
            </a:r>
            <a:r>
              <a:rPr lang="ru-RU" dirty="0"/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71" y="3429000"/>
            <a:ext cx="462642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6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38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М.Рьюз</a:t>
            </a:r>
            <a:r>
              <a:rPr lang="ru-RU" dirty="0" smtClean="0"/>
              <a:t>: "</a:t>
            </a:r>
            <a:r>
              <a:rPr lang="ru-RU" sz="2800" i="1" dirty="0" smtClean="0"/>
              <a:t>Человек </a:t>
            </a:r>
            <a:r>
              <a:rPr lang="ru-RU" sz="2800" i="1" dirty="0"/>
              <a:t>или общество</a:t>
            </a:r>
            <a:r>
              <a:rPr lang="ru-RU" sz="2800" i="1" dirty="0" smtClean="0"/>
              <a:t>, </a:t>
            </a:r>
            <a:r>
              <a:rPr lang="ru-RU" sz="2800" i="1" dirty="0"/>
              <a:t>овладевшие принципами, скажем, механики</a:t>
            </a:r>
            <a:r>
              <a:rPr lang="ru-RU" sz="2800" i="1" dirty="0" smtClean="0"/>
              <a:t>,… </a:t>
            </a:r>
            <a:r>
              <a:rPr lang="ru-RU" sz="2800" i="1" dirty="0"/>
              <a:t>будут более успешными в освоении окружающей среды, чем человек или общество, не имеющие таких принципов... Кажется, биология дает ключ к разгадке содержания и природы науки… Никто не думает, что исследователю, затерянному в джунглях, будет полезно знать, что F=ma. Никто также не думает, что человек с лучшей научной теорией будет более способен к воспроизводству. В конце концов, Коперник, Декарт и Ньютон - назовем этих трех гигантов научной революции - умерли бездетными!"</a:t>
            </a:r>
          </a:p>
        </p:txBody>
      </p:sp>
    </p:spTree>
    <p:extLst>
      <p:ext uri="{BB962C8B-B14F-4D97-AF65-F5344CB8AC3E}">
        <p14:creationId xmlns:p14="http://schemas.microsoft.com/office/powerpoint/2010/main" val="33549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Знание = фактор эволюции общ-ва.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457200"/>
            <a:ext cx="7772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Почему </a:t>
            </a:r>
            <a:r>
              <a:rPr lang="ru-RU" sz="2800" dirty="0"/>
              <a:t>мы отдаем предпочтение одним культурогенам </a:t>
            </a:r>
            <a:r>
              <a:rPr lang="ru-RU" sz="2800" dirty="0" smtClean="0"/>
              <a:t>перед другими? - Результат </a:t>
            </a:r>
            <a:r>
              <a:rPr lang="ru-RU" sz="2800" dirty="0"/>
              <a:t>адаптации. </a:t>
            </a:r>
            <a:endParaRPr lang="ru-RU" sz="2800" dirty="0" smtClean="0"/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Эпигенетические </a:t>
            </a:r>
            <a:r>
              <a:rPr lang="ru-RU" sz="3600" b="1" dirty="0">
                <a:solidFill>
                  <a:srgbClr val="FF0000"/>
                </a:solidFill>
              </a:rPr>
              <a:t>правила</a:t>
            </a:r>
          </a:p>
        </p:txBody>
      </p:sp>
    </p:spTree>
    <p:extLst>
      <p:ext uri="{BB962C8B-B14F-4D97-AF65-F5344CB8AC3E}">
        <p14:creationId xmlns:p14="http://schemas.microsoft.com/office/powerpoint/2010/main" val="13676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Эпигенетические правила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8077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381000" y="304801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Ограничительное начало в психике человека генетически предрасполагает к определенным выборам, действиям, социальному </a:t>
            </a:r>
            <a:r>
              <a:rPr lang="ru-RU" sz="2800" dirty="0" smtClean="0"/>
              <a:t>поведению. </a:t>
            </a:r>
            <a:r>
              <a:rPr lang="ru-RU" sz="2800" u="sng" dirty="0" smtClean="0">
                <a:solidFill>
                  <a:srgbClr val="FF0000"/>
                </a:solidFill>
              </a:rPr>
              <a:t>Направление </a:t>
            </a:r>
            <a:r>
              <a:rPr lang="ru-RU" sz="2800" u="sng" dirty="0">
                <a:solidFill>
                  <a:srgbClr val="FF0000"/>
                </a:solidFill>
              </a:rPr>
              <a:t>развития человеческого мышления оказывается преддетерминированным геннокультурными механизмами.</a:t>
            </a:r>
            <a:r>
              <a:rPr lang="ru-RU" sz="2800" dirty="0"/>
              <a:t> </a:t>
            </a:r>
            <a:r>
              <a:rPr lang="ru-RU" sz="2800" dirty="0" smtClean="0"/>
              <a:t>(Яркий </a:t>
            </a:r>
            <a:r>
              <a:rPr lang="ru-RU" sz="2800" dirty="0"/>
              <a:t>пример – </a:t>
            </a:r>
            <a:r>
              <a:rPr lang="ru-RU" sz="2800" dirty="0" smtClean="0"/>
              <a:t>мораль).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28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</a:t>
            </a:r>
            <a:r>
              <a:rPr lang="ru-RU" sz="2000" i="1" dirty="0"/>
              <a:t>Чувства, обязанности, к-рые мы испытываем по отн-ю к членам нашей семьи, порождены эпигенетическими правилами и сформировались на основе процессов родственного отбора. Когда дело касается человеч. рода в целом </a:t>
            </a:r>
            <a:r>
              <a:rPr lang="ru-RU" sz="2000" i="1" dirty="0" smtClean="0"/>
              <a:t>или… </a:t>
            </a:r>
            <a:r>
              <a:rPr lang="ru-RU" sz="2000" i="1" dirty="0"/>
              <a:t>тех членов человеч. рода, с к-рыми мы прямо или косвенно вступаем в контакт, то мы ощущаем необходимость действовать с ними сообща и гармонично... Мы утверждаем, что такие чувства морального обязательства заложены и закреплены в образе нашего мышления и действий </a:t>
            </a:r>
            <a:r>
              <a:rPr lang="ru-RU" sz="2000" i="1" dirty="0" smtClean="0"/>
              <a:t>естеств. </a:t>
            </a:r>
            <a:r>
              <a:rPr lang="ru-RU" sz="2000" i="1" dirty="0"/>
              <a:t>отбором в виде эпигенетических правил. Это и есть та позиция, к-рую мы отстаиваем: люди взаимодействуют др. с др. с чувством моральности, такие поступки соответствуют нашим биологическим интересам... </a:t>
            </a:r>
            <a:r>
              <a:rPr lang="ru-RU" sz="2000" i="1" dirty="0" smtClean="0"/>
              <a:t>Чувство моральной оправданности собственных </a:t>
            </a:r>
            <a:r>
              <a:rPr lang="ru-RU" sz="2000" i="1" dirty="0"/>
              <a:t>поступков заложено в нас нашим эволюционным прошлым, но не является тем, о чем мы можем принимать решение сами</a:t>
            </a:r>
            <a:r>
              <a:rPr lang="ru-RU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5177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5344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Применительно </a:t>
            </a:r>
            <a:r>
              <a:rPr lang="ru-RU" sz="2800" dirty="0"/>
              <a:t>к научному </a:t>
            </a:r>
            <a:r>
              <a:rPr lang="ru-RU" sz="2800" dirty="0" smtClean="0"/>
              <a:t>познанию:</a:t>
            </a:r>
          </a:p>
          <a:p>
            <a:pPr marL="342900" indent="-342900" algn="just">
              <a:buAutoNum type="arabicPeriod"/>
            </a:pPr>
            <a:r>
              <a:rPr lang="ru-RU" sz="2800" dirty="0" smtClean="0"/>
              <a:t>наука </a:t>
            </a:r>
            <a:r>
              <a:rPr lang="ru-RU" sz="2800" dirty="0"/>
              <a:t>является эмпирической, поскольку основывается на свидетельствах чувств. Т.е. она базируется на информации, полученной с помощью </a:t>
            </a:r>
            <a:r>
              <a:rPr lang="ru-RU" sz="2800" i="1" dirty="0"/>
              <a:t>первичных эпигенетических правил</a:t>
            </a:r>
            <a:r>
              <a:rPr lang="ru-RU" sz="2800" dirty="0"/>
              <a:t>. </a:t>
            </a:r>
            <a:endParaRPr lang="ru-RU" sz="2800" dirty="0" smtClean="0"/>
          </a:p>
          <a:p>
            <a:pPr marL="342900" indent="-342900" algn="just">
              <a:buAutoNum type="arabicPeriod"/>
            </a:pPr>
            <a:endParaRPr lang="ru-RU" sz="2800" dirty="0"/>
          </a:p>
          <a:p>
            <a:pPr marL="342900" indent="-342900" algn="just">
              <a:buAutoNum type="arabicPeriod"/>
            </a:pPr>
            <a:r>
              <a:rPr lang="ru-RU" sz="2800" dirty="0" smtClean="0"/>
              <a:t>наука </a:t>
            </a:r>
            <a:r>
              <a:rPr lang="ru-RU" sz="2800" dirty="0"/>
              <a:t>- это не только коллекция эмпирических данных, но и высоко формализованное предприятие с опред. методологией и канонами, диктующими, что именно явл. приемлемым, а что неприемлемо. Здесь вступают в силу </a:t>
            </a:r>
            <a:r>
              <a:rPr lang="ru-RU" sz="2800" i="1" dirty="0" smtClean="0"/>
              <a:t>вторичные </a:t>
            </a:r>
            <a:r>
              <a:rPr lang="ru-RU" sz="2800" i="1" dirty="0"/>
              <a:t>эпигенетич. правила </a:t>
            </a:r>
            <a:r>
              <a:rPr lang="ru-RU" sz="2800" i="1" dirty="0" smtClean="0"/>
              <a:t>(базисные </a:t>
            </a:r>
            <a:r>
              <a:rPr lang="ru-RU" sz="2800" i="1" dirty="0"/>
              <a:t>знания мат-ки и </a:t>
            </a:r>
            <a:r>
              <a:rPr lang="ru-RU" sz="2800" i="1" dirty="0" smtClean="0"/>
              <a:t>логики, принцип причинности и др.)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49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1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«</a:t>
            </a:r>
            <a:r>
              <a:rPr lang="ru-RU" sz="2400" i="1" dirty="0" smtClean="0"/>
              <a:t>Одно </a:t>
            </a:r>
            <a:r>
              <a:rPr lang="ru-RU" sz="2400" i="1" dirty="0"/>
              <a:t>эпигенетическое правило (или множество таких правил) направляет нас мыслить каузально. При одинаковых исходных условиях мы ожидаем одинаковые следствия - и если мы их не получаем, то не меняем наше каузальное мышл-е, а, напротив, настойчиво ищем какой-то способ приведения нашего опыта в </a:t>
            </a:r>
            <a:r>
              <a:rPr lang="ru-RU" sz="2400" i="1" dirty="0" smtClean="0"/>
              <a:t>соответствии </a:t>
            </a:r>
            <a:r>
              <a:rPr lang="ru-RU" sz="2400" i="1" dirty="0"/>
              <a:t>с нашими ожиданиями</a:t>
            </a:r>
            <a:r>
              <a:rPr lang="ru-RU" sz="2400" dirty="0"/>
              <a:t>". </a:t>
            </a:r>
            <a:endParaRPr lang="ru-RU" sz="2400" dirty="0" smtClean="0"/>
          </a:p>
          <a:p>
            <a:pPr algn="just"/>
            <a:r>
              <a:rPr lang="ru-RU" sz="2400" dirty="0" smtClean="0"/>
              <a:t>Иначе </a:t>
            </a:r>
            <a:r>
              <a:rPr lang="ru-RU" sz="2400" dirty="0"/>
              <a:t>говоря, одни и те же причины порождают одни и те же след-я. Поэтому, зная первонач. усл-я, мы вправе ожидать известные нам след-я. Такого рода "ожидания</a:t>
            </a:r>
            <a:r>
              <a:rPr lang="ru-RU" sz="2400"/>
              <a:t>" </a:t>
            </a:r>
            <a:r>
              <a:rPr lang="ru-RU" sz="2400" smtClean="0"/>
              <a:t>Рьюз </a:t>
            </a:r>
            <a:r>
              <a:rPr lang="ru-RU" sz="2400" dirty="0"/>
              <a:t>относит за счет включения в действие мех-ма эпигенетич. правил.</a:t>
            </a:r>
          </a:p>
        </p:txBody>
      </p:sp>
    </p:spTree>
    <p:extLst>
      <p:ext uri="{BB962C8B-B14F-4D97-AF65-F5344CB8AC3E}">
        <p14:creationId xmlns:p14="http://schemas.microsoft.com/office/powerpoint/2010/main" val="11501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166843"/>
            <a:ext cx="7239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Был сделан вывод о «теоретической нагруженности» базиса науки и о том, что эмпирич. данные не могут быть однозначным судьёй теоретич. построений (Кун, Лакатос). Это привело к сомнениям в эмпирич. хар-ре науки. </a:t>
            </a:r>
          </a:p>
          <a:p>
            <a:endParaRPr lang="ru-RU" dirty="0" smtClean="0"/>
          </a:p>
          <a:p>
            <a:r>
              <a:rPr lang="ru-RU" dirty="0" smtClean="0"/>
              <a:t>Наука стала пониматься лишь как специфич. социкультурный феномен, не имеющий эпистемологич. преимуществ по сравнению с др. формами позн-я (Фейерабенд) или явление, развитие к-рого полностью определяется обществом (Маркс и социальная Э). </a:t>
            </a:r>
          </a:p>
          <a:p>
            <a:endParaRPr lang="ru-RU" dirty="0"/>
          </a:p>
          <a:p>
            <a:r>
              <a:rPr lang="ru-RU" dirty="0" smtClean="0"/>
              <a:t>Отчётливость границ между наукой и не-наукой была утрачена. Распространение антисциентизма.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Сегодня: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натурализм (возрождение)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социальная </a:t>
            </a:r>
            <a:r>
              <a:rPr lang="ru-RU" dirty="0"/>
              <a:t>эпистемология.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413338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рамках натурализма можно выделить несколько взаимосвязанных направлений: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натурализованная Э. </a:t>
            </a:r>
          </a:p>
          <a:p>
            <a:endParaRPr lang="ru-RU" dirty="0" smtClean="0"/>
          </a:p>
          <a:p>
            <a:pPr marL="342900" indent="-342900">
              <a:buAutoNum type="arabicPeriod" startAt="2"/>
            </a:pPr>
            <a:r>
              <a:rPr lang="ru-RU" dirty="0" smtClean="0"/>
              <a:t>эволюционная Э.</a:t>
            </a:r>
          </a:p>
          <a:p>
            <a:endParaRPr lang="ru-RU" dirty="0" smtClean="0"/>
          </a:p>
          <a:p>
            <a:r>
              <a:rPr lang="ru-RU" dirty="0" smtClean="0"/>
              <a:t>3.</a:t>
            </a:r>
            <a:r>
              <a:rPr lang="en-US" dirty="0" smtClean="0"/>
              <a:t>  </a:t>
            </a:r>
            <a:r>
              <a:rPr lang="ru-RU" dirty="0" smtClean="0"/>
              <a:t>радикальный конструктивизм в Э (используется и в социальной Э).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3225800" cy="22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5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Натурализованная </a:t>
            </a:r>
            <a:r>
              <a:rPr lang="ru-RU" dirty="0">
                <a:solidFill>
                  <a:srgbClr val="FF0000"/>
                </a:solidFill>
              </a:rPr>
              <a:t>Э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Уиллард ван Орман Куайн </a:t>
            </a:r>
            <a:r>
              <a:rPr lang="ru-RU" dirty="0"/>
              <a:t>(1908-1997). </a:t>
            </a:r>
            <a:endParaRPr lang="en-US" dirty="0" smtClean="0"/>
          </a:p>
          <a:p>
            <a:pPr marL="45720" indent="0">
              <a:buNone/>
            </a:pPr>
            <a:r>
              <a:rPr lang="ru-RU" dirty="0" smtClean="0"/>
              <a:t>Влияние </a:t>
            </a:r>
            <a:r>
              <a:rPr lang="ru-RU" dirty="0"/>
              <a:t>Карнапа и Нейрата. Программа “спасения эмпиризма</a:t>
            </a:r>
            <a:r>
              <a:rPr lang="ru-RU" dirty="0" smtClean="0"/>
              <a:t>”.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64896"/>
            <a:ext cx="1981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4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НАТУРАЛИЗМ В ЭПИСТЕМОЛОГИИ (Э) 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Традиционная Э. 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 - &amp;quot;Формы классического идеала&amp;quot;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10&quot;&gt;&lt;property id=&quot;20148&quot; value=&quot;5&quot;/&gt;&lt;property id=&quot;20300&quot; value=&quot;Slide 6&quot;/&gt;&lt;property id=&quot;20307&quot; value=&quot;262&quot;/&gt;&lt;/object&gt;&lt;object type=&quot;3&quot; unique_id=&quot;10011&quot;&gt;&lt;property id=&quot;20148&quot; value=&quot;5&quot;/&gt;&lt;property id=&quot;20300&quot; value=&quot;Slide 7 - &amp;quot;Сегодня: &amp;quot;&quot;/&gt;&lt;property id=&quot;20307&quot; value=&quot;263&quot;/&gt;&lt;/object&gt;&lt;object type=&quot;3&quot; unique_id=&quot;10012&quot;&gt;&lt;property id=&quot;20148&quot; value=&quot;5&quot;/&gt;&lt;property id=&quot;20300&quot; value=&quot;Slide 8&quot;/&gt;&lt;property id=&quot;20307&quot; value=&quot;264&quot;/&gt;&lt;/object&gt;&lt;object type=&quot;3&quot; unique_id=&quot;10013&quot;&gt;&lt;property id=&quot;20148&quot; value=&quot;5&quot;/&gt;&lt;property id=&quot;20300&quot; value=&quot;Slide 9 - &amp;quot;Натурализованная Э&amp;quot;&quot;/&gt;&lt;property id=&quot;20307&quot; value=&quot;265&quot;/&gt;&lt;/object&gt;&lt;object type=&quot;3&quot; unique_id=&quot;10206&quot;&gt;&lt;property id=&quot;20148&quot; value=&quot;5&quot;/&gt;&lt;property id=&quot;20300&quot; value=&quot;Slide 10&quot;/&gt;&lt;property id=&quot;20307&quot; value=&quot;266&quot;/&gt;&lt;/object&gt;&lt;object type=&quot;3&quot; unique_id=&quot;10207&quot;&gt;&lt;property id=&quot;20148&quot; value=&quot;5&quot;/&gt;&lt;property id=&quot;20300&quot; value=&quot;Slide 11&quot;/&gt;&lt;property id=&quot;20307&quot; value=&quot;267&quot;/&gt;&lt;/object&gt;&lt;object type=&quot;3&quot; unique_id=&quot;10208&quot;&gt;&lt;property id=&quot;20148&quot; value=&quot;5&quot;/&gt;&lt;property id=&quot;20300&quot; value=&quot;Slide 12&quot;/&gt;&lt;property id=&quot;20307&quot; value=&quot;268&quot;/&gt;&lt;/object&gt;&lt;object type=&quot;3&quot; unique_id=&quot;10209&quot;&gt;&lt;property id=&quot;20148&quot; value=&quot;5&quot;/&gt;&lt;property id=&quot;20300&quot; value=&quot;Slide 13&quot;/&gt;&lt;property id=&quot;20307&quot; value=&quot;269&quot;/&gt;&lt;/object&gt;&lt;object type=&quot;3&quot; unique_id=&quot;10210&quot;&gt;&lt;property id=&quot;20148&quot; value=&quot;5&quot;/&gt;&lt;property id=&quot;20300&quot; value=&quot;Slide 14&quot;/&gt;&lt;property id=&quot;20307&quot; value=&quot;270&quot;/&gt;&lt;/object&gt;&lt;object type=&quot;3&quot; unique_id=&quot;10211&quot;&gt;&lt;property id=&quot;20148&quot; value=&quot;5&quot;/&gt;&lt;property id=&quot;20300&quot; value=&quot;Slide 15&quot;/&gt;&lt;property id=&quot;20307&quot; value=&quot;271&quot;/&gt;&lt;/object&gt;&lt;object type=&quot;3&quot; unique_id=&quot;10212&quot;&gt;&lt;property id=&quot;20148&quot; value=&quot;5&quot;/&gt;&lt;property id=&quot;20300&quot; value=&quot;Slide 16 - &amp;quot;Эволюционная эпистемология&amp;quot;&quot;/&gt;&lt;property id=&quot;20307&quot; value=&quot;273&quot;/&gt;&lt;/object&gt;&lt;object type=&quot;3&quot; unique_id=&quot;10213&quot;&gt;&lt;property id=&quot;20148&quot; value=&quot;5&quot;/&gt;&lt;property id=&quot;20300&quot; value=&quot;Slide 17 - &amp;quot;Осн. идеи:&amp;quot;&quot;/&gt;&lt;property id=&quot;20307&quot; value=&quot;274&quot;/&gt;&lt;/object&gt;&lt;object type=&quot;3&quot; unique_id=&quot;10633&quot;&gt;&lt;property id=&quot;20148&quot; value=&quot;5&quot;/&gt;&lt;property id=&quot;20300&quot; value=&quot;Slide 18&quot;/&gt;&lt;property id=&quot;20307&quot; value=&quot;275&quot;/&gt;&lt;/object&gt;&lt;object type=&quot;3&quot; unique_id=&quot;10634&quot;&gt;&lt;property id=&quot;20148&quot; value=&quot;5&quot;/&gt;&lt;property id=&quot;20300&quot; value=&quot;Slide 19&quot;/&gt;&lt;property id=&quot;20307&quot; value=&quot;276&quot;/&gt;&lt;/object&gt;&lt;object type=&quot;3&quot; unique_id=&quot;10635&quot;&gt;&lt;property id=&quot;20148&quot; value=&quot;5&quot;/&gt;&lt;property id=&quot;20300&quot; value=&quot;Slide 20&quot;/&gt;&lt;property id=&quot;20307&quot; value=&quot;277&quot;/&gt;&lt;/object&gt;&lt;object type=&quot;3&quot; unique_id=&quot;10636&quot;&gt;&lt;property id=&quot;20148&quot; value=&quot;5&quot;/&gt;&lt;property id=&quot;20300&quot; value=&quot;Slide 21&quot;/&gt;&lt;property id=&quot;20307&quot; value=&quot;278&quot;/&gt;&lt;/object&gt;&lt;object type=&quot;3&quot; unique_id=&quot;10637&quot;&gt;&lt;property id=&quot;20148&quot; value=&quot;5&quot;/&gt;&lt;property id=&quot;20300&quot; value=&quot;Slide 22&quot;/&gt;&lt;property id=&quot;20307&quot; value=&quot;279&quot;/&gt;&lt;/object&gt;&lt;object type=&quot;3&quot; unique_id=&quot;10638&quot;&gt;&lt;property id=&quot;20148&quot; value=&quot;5&quot;/&gt;&lt;property id=&quot;20300&quot; value=&quot;Slide 23&quot;/&gt;&lt;property id=&quot;20307&quot; value=&quot;280&quot;/&gt;&lt;/object&gt;&lt;object type=&quot;3&quot; unique_id=&quot;10639&quot;&gt;&lt;property id=&quot;20148&quot; value=&quot;5&quot;/&gt;&lt;property id=&quot;20300&quot; value=&quot;Slide 24&quot;/&gt;&lt;property id=&quot;20307&quot; value=&quot;281&quot;/&gt;&lt;/object&gt;&lt;object type=&quot;3&quot; unique_id=&quot;10640&quot;&gt;&lt;property id=&quot;20148&quot; value=&quot;5&quot;/&gt;&lt;property id=&quot;20300&quot; value=&quot;Slide 25&quot;/&gt;&lt;property id=&quot;20307&quot; value=&quot;282&quot;/&gt;&lt;/object&gt;&lt;object type=&quot;3&quot; unique_id=&quot;10641&quot;&gt;&lt;property id=&quot;20148&quot; value=&quot;5&quot;/&gt;&lt;property id=&quot;20300&quot; value=&quot;Slide 26&quot;/&gt;&lt;property id=&quot;20307&quot; value=&quot;283&quot;/&gt;&lt;/object&gt;&lt;object type=&quot;3&quot; unique_id=&quot;10642&quot;&gt;&lt;property id=&quot;20148&quot; value=&quot;5&quot;/&gt;&lt;property id=&quot;20300&quot; value=&quot;Slide 27&quot;/&gt;&lt;property id=&quot;20307&quot; value=&quot;284&quot;/&gt;&lt;/object&gt;&lt;object type=&quot;3&quot; unique_id=&quot;10643&quot;&gt;&lt;property id=&quot;20148&quot; value=&quot;5&quot;/&gt;&lt;property id=&quot;20300&quot; value=&quot;Slide 28&quot;/&gt;&lt;property id=&quot;20307&quot; value=&quot;285&quot;/&gt;&lt;/object&gt;&lt;object type=&quot;3&quot; unique_id=&quot;10644&quot;&gt;&lt;property id=&quot;20148&quot; value=&quot;5&quot;/&gt;&lt;property id=&quot;20300&quot; value=&quot;Slide 29&quot;/&gt;&lt;property id=&quot;20307&quot; value=&quot;286&quot;/&gt;&lt;/object&gt;&lt;object type=&quot;3&quot; unique_id=&quot;10645&quot;&gt;&lt;property id=&quot;20148&quot; value=&quot;5&quot;/&gt;&lt;property id=&quot;20300&quot; value=&quot;Slide 30&quot;/&gt;&lt;property id=&quot;20307&quot; value=&quot;287&quot;/&gt;&lt;/object&gt;&lt;object type=&quot;3&quot; unique_id=&quot;10646&quot;&gt;&lt;property id=&quot;20148&quot; value=&quot;5&quot;/&gt;&lt;property id=&quot;20300&quot; value=&quot;Slide 31&quot;/&gt;&lt;property id=&quot;20307&quot; value=&quot;288&quot;/&gt;&lt;/object&gt;&lt;object type=&quot;3&quot; unique_id=&quot;10647&quot;&gt;&lt;property id=&quot;20148&quot; value=&quot;5&quot;/&gt;&lt;property id=&quot;20300&quot; value=&quot;Slide 32&quot;/&gt;&lt;property id=&quot;20307&quot; value=&quot;289&quot;/&gt;&lt;/object&gt;&lt;object type=&quot;3&quot; unique_id=&quot;10648&quot;&gt;&lt;property id=&quot;20148&quot; value=&quot;5&quot;/&gt;&lt;property id=&quot;20300&quot; value=&quot;Slide 33&quot;/&gt;&lt;property id=&quot;20307&quot; value=&quot;290&quot;/&gt;&lt;/object&gt;&lt;object type=&quot;3&quot; unique_id=&quot;10649&quot;&gt;&lt;property id=&quot;20148&quot; value=&quot;5&quot;/&gt;&lt;property id=&quot;20300&quot; value=&quot;Slide 34&quot;/&gt;&lt;property id=&quot;20307&quot; value=&quot;291&quot;/&gt;&lt;/object&gt;&lt;object type=&quot;3&quot; unique_id=&quot;10650&quot;&gt;&lt;property id=&quot;20148&quot; value=&quot;5&quot;/&gt;&lt;property id=&quot;20300&quot; value=&quot;Slide 35&quot;/&gt;&lt;property id=&quot;20307&quot; value=&quot;292&quot;/&gt;&lt;/object&gt;&lt;object type=&quot;3&quot; unique_id=&quot;10651&quot;&gt;&lt;property id=&quot;20148&quot; value=&quot;5&quot;/&gt;&lt;property id=&quot;20300&quot; value=&quot;Slide 36&quot;/&gt;&lt;property id=&quot;20307&quot; value=&quot;293&quot;/&gt;&lt;/object&gt;&lt;object type=&quot;3&quot; unique_id=&quot;10652&quot;&gt;&lt;property id=&quot;20148&quot; value=&quot;5&quot;/&gt;&lt;property id=&quot;20300&quot; value=&quot;Slide 37&quot;/&gt;&lt;property id=&quot;20307&quot; value=&quot;294&quot;/&gt;&lt;/object&gt;&lt;object type=&quot;3&quot; unique_id=&quot;10692&quot;&gt;&lt;property id=&quot;20148&quot; value=&quot;5&quot;/&gt;&lt;property id=&quot;20300&quot; value=&quot;Slide 3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2924</TotalTime>
  <Words>3316</Words>
  <Application>Microsoft Office PowerPoint</Application>
  <PresentationFormat>On-screen Show (4:3)</PresentationFormat>
  <Paragraphs>205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Slipstream</vt:lpstr>
      <vt:lpstr>НАТУРАЛИЗМ В ЭПИСТЕМОЛОГИИ (Э) </vt:lpstr>
      <vt:lpstr>Традиционная Э. </vt:lpstr>
      <vt:lpstr>PowerPoint Presentation</vt:lpstr>
      <vt:lpstr>Формы классического идеала</vt:lpstr>
      <vt:lpstr>PowerPoint Presentation</vt:lpstr>
      <vt:lpstr>PowerPoint Presentation</vt:lpstr>
      <vt:lpstr>Сегодня: </vt:lpstr>
      <vt:lpstr>PowerPoint Presentation</vt:lpstr>
      <vt:lpstr>Натурализованная 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Эволюционная эпистемология</vt:lpstr>
      <vt:lpstr>Осн. идеи: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Адаптивность представлений не всегда совпадает с их истиностью (А. Плантинга – ex с тигром)</vt:lpstr>
      <vt:lpstr> А если аппарат познания мешает выживанию? (память, органы чувств, аналитический аппарат и т.п. – энергетически затратно)</vt:lpstr>
      <vt:lpstr>Многие эволюционные изменения вообще не несут адаптивного смысла (S.Gould, R.Lewontin.«Надсводное пространство собора св. Марка…») Историческая инерция и конструктивные ограничения.  </vt:lpstr>
      <vt:lpstr>Надежность наших познават. процессов нельзя обосновать ссылками на их генезис</vt:lpstr>
      <vt:lpstr>Социобиология</vt:lpstr>
      <vt:lpstr>PowerPoint Presentation</vt:lpstr>
      <vt:lpstr>PowerPoint Presentation</vt:lpstr>
      <vt:lpstr>PowerPoint Presentation</vt:lpstr>
      <vt:lpstr>PowerPoint Presentation</vt:lpstr>
      <vt:lpstr>Майкл Рьюз (Ruse) -  соврем. канад. ф-ф, историк и методолог науки</vt:lpstr>
      <vt:lpstr>PowerPoint Presentation</vt:lpstr>
      <vt:lpstr>Науч. теория м.б. культурогеном или схватываться рядом культурогенов. Любая специфическая теория может сравниваться и отличаться от любой др. теории в терминах сходства и различия "культурогенов</vt:lpstr>
      <vt:lpstr>PowerPoint Presentation</vt:lpstr>
      <vt:lpstr>PowerPoint Presentation</vt:lpstr>
      <vt:lpstr>Знание = фактор эволюции общ-ва.</vt:lpstr>
      <vt:lpstr>Эпигенетические правила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НАТУРАЛИЗМ В ЭПИСТЕМОЛОГИИ (Э)</dc:title>
  <dc:creator>Olga</dc:creator>
  <cp:lastModifiedBy>Петр</cp:lastModifiedBy>
  <cp:revision>43</cp:revision>
  <dcterms:created xsi:type="dcterms:W3CDTF">2014-01-22T00:58:49Z</dcterms:created>
  <dcterms:modified xsi:type="dcterms:W3CDTF">2014-02-09T06:12:29Z</dcterms:modified>
</cp:coreProperties>
</file>