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1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24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902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00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794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1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55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21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905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85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966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438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97B3D-6297-4166-8528-5EA016109874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3DA18-0A35-45A4-99BF-1849557E1F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953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Пол Фейерабенд (1924-1994)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</a:rPr>
              <a:t>“Наука есть, в принципе, анархистское предприятие. Теоретический анархизм гуманистичнее и в большей степени способствует прогрессу, чем его альтернативы, основанные на порядке и законе” </a:t>
            </a:r>
            <a:endParaRPr lang="ru-RU" sz="2400" i="1" dirty="0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387140"/>
            <a:ext cx="1872208" cy="201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31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2 вида компонентов научной </a:t>
            </a:r>
            <a:r>
              <a:rPr lang="ru-RU" dirty="0" smtClean="0">
                <a:solidFill>
                  <a:srgbClr val="FF0000"/>
                </a:solidFill>
              </a:rPr>
              <a:t>деятельности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u="sng" dirty="0" smtClean="0"/>
              <a:t>явные</a:t>
            </a:r>
            <a:endParaRPr lang="ru-RU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теории, понятия и т.п. (</a:t>
            </a:r>
            <a:r>
              <a:rPr lang="ru-RU" sz="2400" dirty="0" smtClean="0"/>
              <a:t>интерперсональ-ное </a:t>
            </a:r>
            <a:r>
              <a:rPr lang="ru-RU" sz="2400" dirty="0"/>
              <a:t>знание).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u="sng" dirty="0" smtClean="0"/>
              <a:t>неявные</a:t>
            </a:r>
            <a:endParaRPr lang="ru-RU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личностное, пристрастия ученых, их убеждения и т.п.</a:t>
            </a:r>
          </a:p>
        </p:txBody>
      </p:sp>
      <p:sp>
        <p:nvSpPr>
          <p:cNvPr id="8" name="Rectangle 7"/>
          <p:cNvSpPr/>
          <p:nvPr/>
        </p:nvSpPr>
        <p:spPr>
          <a:xfrm rot="10800000" flipV="1">
            <a:off x="683568" y="3982998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Абсолютная </a:t>
            </a:r>
            <a:r>
              <a:rPr lang="ru-RU" sz="2000" b="1" dirty="0">
                <a:solidFill>
                  <a:srgbClr val="002060"/>
                </a:solidFill>
              </a:rPr>
              <a:t>объективность представляет собой ложный идеал, поскольку любые умозаключения базируются на персональных </a:t>
            </a:r>
            <a:r>
              <a:rPr lang="ru-RU" sz="2000" b="1" dirty="0" smtClean="0">
                <a:solidFill>
                  <a:srgbClr val="002060"/>
                </a:solidFill>
              </a:rPr>
              <a:t>суждениях.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59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Концепция “неявного” или “личностного знания”: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/>
              <a:t>“</a:t>
            </a:r>
            <a:r>
              <a:rPr lang="ru-RU" sz="2400" i="1" dirty="0"/>
              <a:t>в каждом акте позн-я присутствует страстный вклад познающей личности и... эта добавка – не свидетельство несовершенства, но насущно необходимый элемент знания</a:t>
            </a:r>
            <a:r>
              <a:rPr lang="ru-RU" sz="2400" dirty="0"/>
              <a:t>”.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140968"/>
            <a:ext cx="16383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54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92696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Ученый обладает мастерством – “искусством познания” (интеллектуальные навыки, интуиция и т.п.). Научиться этому нельзя по учебнику, но только в общении с др.учеными (“</a:t>
            </a:r>
            <a:r>
              <a:rPr lang="ru-RU" sz="2400" i="1" dirty="0"/>
              <a:t>из рук в руки</a:t>
            </a:r>
            <a:r>
              <a:rPr lang="ru-RU" sz="2400" dirty="0"/>
              <a:t>”).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Т.О</a:t>
            </a:r>
            <a:r>
              <a:rPr lang="ru-RU" sz="2400" dirty="0"/>
              <a:t>., </a:t>
            </a:r>
            <a:r>
              <a:rPr lang="ru-RU" sz="2400" u="sng" dirty="0"/>
              <a:t>ученые и их теории – неразрывно связаны</a:t>
            </a:r>
            <a:r>
              <a:rPr lang="ru-RU" sz="2400" dirty="0"/>
              <a:t>. В основе их единства – “</a:t>
            </a:r>
            <a:r>
              <a:rPr lang="ru-RU" sz="2400" b="1" i="1" dirty="0"/>
              <a:t>трансляция неявного знания</a:t>
            </a:r>
            <a:r>
              <a:rPr lang="ru-RU" sz="2400" dirty="0"/>
              <a:t>”. Нельзя просто заменить один коллектив ученых на др., получивших чисто книжное образование, - должна сохраняться традиция. </a:t>
            </a:r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«</a:t>
            </a:r>
            <a:r>
              <a:rPr lang="ru-RU" sz="2400" i="1" dirty="0" smtClean="0"/>
              <a:t>Мы </a:t>
            </a:r>
            <a:r>
              <a:rPr lang="ru-RU" sz="2400" i="1" dirty="0"/>
              <a:t>полагаем больше, чем можем доказать, и знаем больше, чем можем выразить </a:t>
            </a:r>
            <a:r>
              <a:rPr lang="ru-RU" sz="2400" i="1" dirty="0" smtClean="0"/>
              <a:t>словами</a:t>
            </a:r>
            <a:r>
              <a:rPr lang="ru-RU" sz="2400" dirty="0" smtClean="0"/>
              <a:t>»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Понятие </a:t>
            </a:r>
            <a:r>
              <a:rPr lang="ru-RU" sz="2400" dirty="0"/>
              <a:t>“</a:t>
            </a:r>
            <a:r>
              <a:rPr lang="ru-RU" sz="2400" b="1" i="1" dirty="0">
                <a:solidFill>
                  <a:srgbClr val="002060"/>
                </a:solidFill>
              </a:rPr>
              <a:t>научного сообщества</a:t>
            </a:r>
            <a:r>
              <a:rPr lang="ru-RU" sz="2400" dirty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25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7992888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Главн.принцип принятия научн.теории – не уровень ее обоснования, а степень интуитивного, неосознанного доверия к ней, в рез-те чего грань между знанием и верой практически стирается. Предпочтение, даваемое астрономии по сравнению с астрологией, основано исключительно на вере в первую и неверии во вторую.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Личное </a:t>
            </a:r>
            <a:r>
              <a:rPr lang="ru-RU" sz="2000" dirty="0"/>
              <a:t>обращение  в ту или иную веру.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410" y="3068960"/>
            <a:ext cx="2193170" cy="3183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71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764704"/>
            <a:ext cx="770485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1. Пример с переходом от геоцентрической к гелиоцентрической картине мира. Вывод из него: история науки приводит к сомнению в познават. ценности науки, т.к. научное знание не только включ. в себя заблуждения, но и не имеет средств избавления от них (и не стремится расстаться с ними). </a:t>
            </a:r>
            <a:r>
              <a:rPr lang="ru-RU" sz="2400" b="1" dirty="0" smtClean="0"/>
              <a:t>Наука – не высший тип знания, а очередная интеллектуальная традиция, пришедшая на смену мифу, магии, религии</a:t>
            </a:r>
            <a:r>
              <a:rPr lang="ru-RU" sz="2400" dirty="0" smtClean="0"/>
              <a:t>. Обращ-е науки к опыту столь же обоснованно, как и обращ-е к Священному писанию: данные опыта тоже принимаются учеными на веру, как верующими – библейские свидетельства. 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870233"/>
            <a:ext cx="3065352" cy="172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1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404664"/>
            <a:ext cx="8496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2. </a:t>
            </a:r>
            <a:r>
              <a:rPr lang="ru-RU" sz="2400" b="1" dirty="0" smtClean="0"/>
              <a:t>Наука = синкретичное и нестрогое образование</a:t>
            </a:r>
            <a:r>
              <a:rPr lang="ru-RU" sz="2400" dirty="0" smtClean="0"/>
              <a:t>, в к-ром многое заимствовано из примитивных идеологий. Наука не основана на надежном методе, напротив, все значительные открытия появл. в рез-те отступления от метода и вообще вненаучным факторам. Жесткое применение канонов научного метода не только не ускорили бы разв-я науки, но и остановили бы его. </a:t>
            </a:r>
            <a:endParaRPr lang="ru-RU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763025"/>
            <a:ext cx="2160240" cy="332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4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404664"/>
            <a:ext cx="81369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3. Наука = некритическое сознание, родственное мифу, идеологии, религии. Значит, </a:t>
            </a:r>
            <a:r>
              <a:rPr lang="ru-RU" sz="2400" b="1" dirty="0" smtClean="0">
                <a:solidFill>
                  <a:srgbClr val="FF0000"/>
                </a:solidFill>
              </a:rPr>
              <a:t>нельзя разграничить науку и ненауку </a:t>
            </a:r>
            <a:r>
              <a:rPr lang="ru-RU" sz="2400" dirty="0" smtClean="0"/>
              <a:t>(в том числе, и с т.зр. эффективности: миф, напр., сделал гораздо больше науки – он создал культуру. “</a:t>
            </a:r>
            <a:r>
              <a:rPr lang="ru-RU" sz="2400" i="1" dirty="0" smtClean="0"/>
              <a:t>Разве можно серьезно утверждать, что атомная энергия, синтетика и антибиотики – более высокое достижение, чем приручение животных, огонь и колесо?”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50860"/>
            <a:ext cx="4099500" cy="2482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30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48680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В </a:t>
            </a:r>
            <a:r>
              <a:rPr lang="ru-RU" sz="2400" dirty="0"/>
              <a:t>«свободном обществе», т.е. в обществе, утверждающем свободу духа и деятельности в качестве своего верховенствующего принципа, наука, еще не освободившаяся от своего «шовинизма», уверенности в своем превосходстве над иными формами </a:t>
            </a:r>
            <a:r>
              <a:rPr lang="ru-RU" sz="2400" dirty="0" smtClean="0"/>
              <a:t>мышления, </a:t>
            </a:r>
            <a:r>
              <a:rPr lang="ru-RU" sz="2400" dirty="0"/>
              <a:t>должна быть отделена от государства, лишиться идеологической и политической поддержки последнего, а вместе с этим – и необоснованных претензий на исключительное место в культуре.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135108"/>
            <a:ext cx="3960440" cy="224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30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548680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4. Констатация </a:t>
            </a:r>
            <a:r>
              <a:rPr lang="ru-RU" sz="2400" b="1" dirty="0" smtClean="0"/>
              <a:t>плюрализма</a:t>
            </a:r>
            <a:r>
              <a:rPr lang="ru-RU" sz="2400" dirty="0" smtClean="0"/>
              <a:t> и в самой науке. Ученый не д.б. скован методолог. стандартами, он должен их свободно выбирать, исходя из своих научных и ненаучных соображ-й. Концепция </a:t>
            </a:r>
            <a:r>
              <a:rPr lang="ru-RU" sz="2400" b="1" dirty="0" smtClean="0">
                <a:solidFill>
                  <a:srgbClr val="FF0000"/>
                </a:solidFill>
              </a:rPr>
              <a:t>гносеологического анархизма</a:t>
            </a:r>
            <a:r>
              <a:rPr lang="ru-RU" sz="2400" dirty="0" smtClean="0"/>
              <a:t>: отриц-е универсальности научных методов. Единств. универсальная норма познания – “</a:t>
            </a:r>
            <a:r>
              <a:rPr lang="ru-RU" sz="2400" dirty="0" smtClean="0">
                <a:solidFill>
                  <a:srgbClr val="FF0000"/>
                </a:solidFill>
              </a:rPr>
              <a:t>anything goes</a:t>
            </a:r>
            <a:r>
              <a:rPr lang="ru-RU" sz="2400" dirty="0" smtClean="0"/>
              <a:t>” («все подходит»). 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b="1" dirty="0" smtClean="0"/>
              <a:t>Пролиферация теорий</a:t>
            </a:r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Кажд. научн. теория – замкнута, ее нельзя опровергнуть изнутри, поэтому без множественности подходов наступит стагнация.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4638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404664"/>
            <a:ext cx="81906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5</a:t>
            </a:r>
            <a:r>
              <a:rPr lang="ru-RU" dirty="0" smtClean="0"/>
              <a:t>. </a:t>
            </a:r>
            <a:r>
              <a:rPr lang="ru-RU" sz="2400" dirty="0" smtClean="0"/>
              <a:t>У </a:t>
            </a:r>
            <a:r>
              <a:rPr lang="ru-RU" sz="2400" dirty="0"/>
              <a:t>сменяющих одна другую теорий нет ни общего «эмпирического базиса», ни общей терминологии. Это позволяет считать научные теории «</a:t>
            </a:r>
            <a:r>
              <a:rPr lang="ru-RU" sz="2400" b="1" i="1" dirty="0">
                <a:solidFill>
                  <a:srgbClr val="FF0000"/>
                </a:solidFill>
              </a:rPr>
              <a:t>несоизмеримыми</a:t>
            </a:r>
            <a:r>
              <a:rPr lang="ru-RU" sz="2400" dirty="0"/>
              <a:t>», т.е. они не могут противоречить друг другу.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814638"/>
            <a:ext cx="371475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0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548681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6. Что такое истина? – неизвестно. Лучше отказаться от этого понятия.</a:t>
            </a:r>
            <a:endParaRPr lang="ru-RU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2605088"/>
            <a:ext cx="27813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7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. Полани </a:t>
            </a:r>
            <a:r>
              <a:rPr lang="ru-RU" dirty="0"/>
              <a:t>(1891-1976)</a:t>
            </a:r>
          </a:p>
        </p:txBody>
      </p:sp>
      <p:sp>
        <p:nvSpPr>
          <p:cNvPr id="3" name="Rectangle 2"/>
          <p:cNvSpPr/>
          <p:nvPr/>
        </p:nvSpPr>
        <p:spPr>
          <a:xfrm>
            <a:off x="755576" y="2060848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Англ. химик </a:t>
            </a:r>
            <a:r>
              <a:rPr lang="ru-RU" sz="2000" dirty="0"/>
              <a:t>и </a:t>
            </a:r>
            <a:r>
              <a:rPr lang="ru-RU" sz="2000" dirty="0" smtClean="0"/>
              <a:t>философ </a:t>
            </a:r>
            <a:r>
              <a:rPr lang="ru-RU" sz="2000" dirty="0"/>
              <a:t>науки. 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“</a:t>
            </a:r>
            <a:r>
              <a:rPr lang="ru-RU" sz="2000" dirty="0"/>
              <a:t>Личностное знание” и др.работы.</a:t>
            </a:r>
          </a:p>
          <a:p>
            <a:endParaRPr lang="ru-RU" sz="2000" dirty="0" smtClean="0"/>
          </a:p>
          <a:p>
            <a:r>
              <a:rPr lang="ru-RU" sz="2000" dirty="0" smtClean="0"/>
              <a:t>Полемика </a:t>
            </a:r>
            <a:r>
              <a:rPr lang="ru-RU" sz="2000" dirty="0"/>
              <a:t>с Поппером. “Посткритический рационализм” (если у Поппера – критич. рац-м).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97927"/>
            <a:ext cx="1861939" cy="242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2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732</Words>
  <Application>Microsoft Office PowerPoint</Application>
  <PresentationFormat>On-screen Show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Пол Фейерабенд (1924-1994)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М. Полани (1891-1976)</vt:lpstr>
      <vt:lpstr>2 вида компонентов научной деятельности: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 Фейерабенд (1924-1994)</dc:title>
  <dc:creator>Петр</dc:creator>
  <cp:lastModifiedBy>Петр</cp:lastModifiedBy>
  <cp:revision>12</cp:revision>
  <dcterms:created xsi:type="dcterms:W3CDTF">2014-01-30T08:55:20Z</dcterms:created>
  <dcterms:modified xsi:type="dcterms:W3CDTF">2014-02-02T16:58:46Z</dcterms:modified>
</cp:coreProperties>
</file>