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78" r:id="rId3"/>
    <p:sldId id="280" r:id="rId4"/>
    <p:sldId id="281" r:id="rId5"/>
    <p:sldId id="282" r:id="rId6"/>
    <p:sldId id="294" r:id="rId7"/>
    <p:sldId id="283" r:id="rId8"/>
    <p:sldId id="258" r:id="rId9"/>
    <p:sldId id="266" r:id="rId10"/>
    <p:sldId id="292" r:id="rId11"/>
    <p:sldId id="259" r:id="rId12"/>
    <p:sldId id="293" r:id="rId13"/>
    <p:sldId id="260" r:id="rId14"/>
    <p:sldId id="261" r:id="rId15"/>
    <p:sldId id="262" r:id="rId16"/>
    <p:sldId id="263" r:id="rId17"/>
    <p:sldId id="284" r:id="rId18"/>
    <p:sldId id="285" r:id="rId19"/>
    <p:sldId id="286" r:id="rId20"/>
    <p:sldId id="295" r:id="rId21"/>
    <p:sldId id="296" r:id="rId22"/>
    <p:sldId id="288" r:id="rId23"/>
    <p:sldId id="290" r:id="rId24"/>
    <p:sldId id="289" r:id="rId25"/>
    <p:sldId id="291" r:id="rId26"/>
    <p:sldId id="287" r:id="rId27"/>
    <p:sldId id="265" r:id="rId28"/>
    <p:sldId id="267" r:id="rId29"/>
    <p:sldId id="297" r:id="rId30"/>
    <p:sldId id="268" r:id="rId31"/>
    <p:sldId id="269" r:id="rId32"/>
    <p:sldId id="270" r:id="rId33"/>
    <p:sldId id="271" r:id="rId34"/>
    <p:sldId id="298" r:id="rId35"/>
    <p:sldId id="272" r:id="rId36"/>
    <p:sldId id="273" r:id="rId37"/>
    <p:sldId id="274" r:id="rId38"/>
    <p:sldId id="275" r:id="rId39"/>
    <p:sldId id="276" r:id="rId40"/>
    <p:sldId id="27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B9DA6-FB38-432C-959A-F0DE537BB688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7AF8C-DB59-4E9A-A206-310A406C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0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715C8-AC2D-4678-9152-A7E0E8137C58}" type="slidenum">
              <a:rPr lang="ru-RU" altLang="en-US"/>
              <a:pPr/>
              <a:t>3</a:t>
            </a:fld>
            <a:endParaRPr lang="ru-RU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00B9E-22F3-414F-9348-42BB5636FEEB}" type="slidenum">
              <a:rPr lang="ru-RU" altLang="en-US"/>
              <a:pPr/>
              <a:t>4</a:t>
            </a:fld>
            <a:endParaRPr lang="ru-RU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02E54-57EB-4FAF-8BB1-47B6C641A4BA}" type="slidenum">
              <a:rPr lang="ru-RU" altLang="en-US"/>
              <a:pPr/>
              <a:t>5</a:t>
            </a:fld>
            <a:endParaRPr lang="ru-RU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Наблюдатель тоже может оказаться в роли наюл.даемой аутопоэтической системы. – Этот процесс бесконечнен. Значит, можно утверждать, что «последнего наблюдателя» не существует,</a:t>
            </a:r>
            <a:r>
              <a:rPr lang="ru-RU" baseline="0" dirty="0" smtClean="0"/>
              <a:t> не существует привилегированной системы наблюдения или объективного знания о миреНаблюдатель тоже может оказаться в роли наюл.даемой аутопоэтической системы. – Этот процесс бесконечнен. Значит, можно утверждать, что «последнего наблюдателя» не существует, не существует привилегированной системы наблюдения или объективного знания о мире.</a:t>
            </a:r>
          </a:p>
          <a:p>
            <a:r>
              <a:rPr lang="ru-RU" baseline="0" dirty="0" smtClean="0"/>
              <a:t>. Наблюдатель тоже может оказаться в роли наюл.даемой аутопоэтической системы. – Этот процесс бесконечнен. Значит, можно утверждать, что «последнего наблюдателя» не существует, не существует привилегированной системы наблюдения или объективного знания о мире.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7AF8C-DB59-4E9A-A206-310A406C08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1DA4F-E118-4D51-8822-4CF446E55E05}" type="slidenum">
              <a:rPr lang="ru-RU" altLang="en-US"/>
              <a:pPr/>
              <a:t>7</a:t>
            </a:fld>
            <a:endParaRPr lang="ru-RU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853F5-6E1B-4BBE-A46B-3E2E516FF850}" type="slidenum">
              <a:rPr lang="ru-RU" altLang="en-US"/>
              <a:pPr/>
              <a:t>17</a:t>
            </a:fld>
            <a:endParaRPr lang="ru-RU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язык является материалом для создания моделей реальности. Язык - это система работающая, как единое целое, и соответственно должна рассматриваться, как целое. Работа, производимая языком - организация нашего опыта, которая включает, в частности, некоторые проверяемые предсказания о будущих событиях и их результатах. Для того чтобы хорошо справляться с это работой нет необходимости в прямом соответствии каждой его части наблюдаемой реальности.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7AF8C-DB59-4E9A-A206-310A406C08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7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сути, -- утрата различий между виртуальной и реальной действительностью.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7AF8C-DB59-4E9A-A206-310A406C08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Ватцлавик ввел понятие коммуникативной реальности, к-рая является продуктом человеческого общения. Соотвественно,</a:t>
            </a:r>
            <a:r>
              <a:rPr lang="ru-RU" baseline="0" dirty="0" smtClean="0"/>
              <a:t> реальность принципиально множественна (существуют ее различные версии и варианты).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7AF8C-DB59-4E9A-A206-310A406C08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2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F4B2-B46D-4476-BCE4-8F488FE6CF4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2F7151-CACF-4186-A71F-9DD9BC3FF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F4B2-B46D-4476-BCE4-8F488FE6CF4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7151-CACF-4186-A71F-9DD9BC3FF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F4B2-B46D-4476-BCE4-8F488FE6CF4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7151-CACF-4186-A71F-9DD9BC3FF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F4B2-B46D-4476-BCE4-8F488FE6CF4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2F7151-CACF-4186-A71F-9DD9BC3FF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F4B2-B46D-4476-BCE4-8F488FE6CF4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7151-CACF-4186-A71F-9DD9BC3FFF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F4B2-B46D-4476-BCE4-8F488FE6CF4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7151-CACF-4186-A71F-9DD9BC3FF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F4B2-B46D-4476-BCE4-8F488FE6CF4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2F7151-CACF-4186-A71F-9DD9BC3FFF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F4B2-B46D-4476-BCE4-8F488FE6CF4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7151-CACF-4186-A71F-9DD9BC3FF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F4B2-B46D-4476-BCE4-8F488FE6CF4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7151-CACF-4186-A71F-9DD9BC3FF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F4B2-B46D-4476-BCE4-8F488FE6CF4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7151-CACF-4186-A71F-9DD9BC3FF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F4B2-B46D-4476-BCE4-8F488FE6CF4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7151-CACF-4186-A71F-9DD9BC3FFFC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9AF4B2-B46D-4476-BCE4-8F488FE6CF4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2F7151-CACF-4186-A71F-9DD9BC3FFF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Радикальный конструктивизм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(РК)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362200"/>
            <a:ext cx="6705600" cy="36576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Конструктивизм – в искусстве (братья Веснины, В.Татлин, К. Мельников и др.) 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Затем – в науку (в связи с обоснованием оснований науки, особ. – математики, ведь мат. объекты = ментальные конструкции). 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РК</a:t>
            </a:r>
            <a:r>
              <a:rPr lang="ru-RU" sz="2000" dirty="0" smtClean="0">
                <a:solidFill>
                  <a:schemeClr val="tx1"/>
                </a:solidFill>
              </a:rPr>
              <a:t> - начиная с 80-х. Уже не проблема обоснования знания, а исследование самого процесса создания конструкций, к-рые оказываются </a:t>
            </a:r>
            <a:r>
              <a:rPr lang="ru-RU" sz="2000" b="1" i="1" dirty="0" smtClean="0">
                <a:solidFill>
                  <a:schemeClr val="tx1"/>
                </a:solidFill>
              </a:rPr>
              <a:t>последней реальностью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А. Эйнтштейн:</a:t>
            </a:r>
          </a:p>
          <a:p>
            <a:pPr algn="just"/>
            <a:r>
              <a:rPr lang="ru-RU" sz="2400" dirty="0" smtClean="0"/>
              <a:t>"</a:t>
            </a:r>
            <a:r>
              <a:rPr lang="ru-RU" sz="2400" i="1" dirty="0" smtClean="0"/>
              <a:t>Физика </a:t>
            </a:r>
            <a:r>
              <a:rPr lang="ru-RU" sz="2400" i="1" dirty="0"/>
              <a:t>- это развивающаяся логическая система мышления, фундамент которой не может быть получен из предыдущего опыта в соответствии с каким либо индуктивным методом, но дается только свободной </a:t>
            </a:r>
            <a:r>
              <a:rPr lang="ru-RU" sz="2400" i="1" dirty="0" smtClean="0"/>
              <a:t>фантазией</a:t>
            </a:r>
            <a:r>
              <a:rPr lang="ru-RU" sz="2400" dirty="0" smtClean="0"/>
              <a:t>«.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34070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Осн. идеи РК: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Познание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конструктивной деятельности субъекта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(Это не репрезентация!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 познаем определяет,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 познаем). Мы можем познать лишь то, что сами сделали.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Познание имеет адаптивное значение (чтобы приспособиться и выжить).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1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 startAt="3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организации внутр. мира субъекта, а не задачам описания объект. реальности. (Не описать реальность, а произвести «адаптивные» способы поведения).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означает, что любую конструкцию может создать произвольно: нужна конструкция, к-рая не уничтожается сопротивляемостью мира, жизнеспособна, функционирует.</a:t>
            </a:r>
          </a:p>
        </p:txBody>
      </p:sp>
    </p:spTree>
    <p:extLst>
      <p:ext uri="{BB962C8B-B14F-4D97-AF65-F5344CB8AC3E}">
        <p14:creationId xmlns:p14="http://schemas.microsoft.com/office/powerpoint/2010/main" val="3952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09600"/>
            <a:ext cx="67056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4"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должна служить практич. целям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 Шмидт: «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идея познаваемости абсолютной действительности теряет свой смысл, стремление к абсолютному познанию истины не может служить легитимацией научной деятельности. Скорее любая исследов. деят-ть… должна доказывать свою полезность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(критерий «когерентной истинности»): «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конструктивисты довольны тогда, когда ученым ничего не надо делать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9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62000"/>
            <a:ext cx="7010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Умберто Матурана (р. 1928)</a:t>
            </a:r>
          </a:p>
          <a:p>
            <a:endParaRPr lang="ru-RU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Гносеологический принцип «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 лишь то, что позволяет мне быть реальным»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2" y="2600325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10800000" flipV="1">
            <a:off x="990600" y="5167698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Отвечает </a:t>
            </a:r>
            <a:r>
              <a:rPr lang="ru-RU" dirty="0"/>
              <a:t>на вопрос о «</a:t>
            </a:r>
            <a:r>
              <a:rPr lang="ru-RU" i="1" dirty="0"/>
              <a:t>критериях</a:t>
            </a:r>
            <a:r>
              <a:rPr lang="ru-RU" dirty="0"/>
              <a:t>», согласно к-рым нервная система пчелы или человека «рисует» картину реальности. Это сохранение системной целостности организма, его жизнеспособности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Биология познания</a:t>
            </a:r>
            <a:r>
              <a:rPr lang="ru-RU" dirty="0" smtClean="0"/>
              <a:t>.  </a:t>
            </a:r>
          </a:p>
          <a:p>
            <a:pPr algn="just"/>
            <a:r>
              <a:rPr lang="ru-RU" dirty="0" smtClean="0"/>
              <a:t>Деятельность нервной системы следует рассматривать как детерминированную самой нервной системой. Стимулы внешнего мира = «спусковые крючки», задающие изменения закрытой для них нервной системе.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676400"/>
            <a:ext cx="7924800" cy="316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 любой системы есть свой окружающий мир (</a:t>
            </a:r>
            <a:r>
              <a:rPr lang="ru-RU" i="1" dirty="0" smtClean="0"/>
              <a:t>ниша</a:t>
            </a:r>
            <a:r>
              <a:rPr lang="ru-RU" dirty="0" smtClean="0"/>
              <a:t>), с к-рым она слита </a:t>
            </a:r>
            <a:r>
              <a:rPr lang="ru-RU" i="1" dirty="0" smtClean="0"/>
              <a:t>воедино</a:t>
            </a:r>
            <a:r>
              <a:rPr lang="ru-RU" dirty="0" smtClean="0"/>
              <a:t>. Ее интеракции с окружающим миром (нишей) представляют собой неразрывное единство. Другое дело, если система наблюдается извне. Наблюдатель, и только он, может проводить различие между системой и окруж. миром, т.е. наблюдать систему под углом зрения ее взаимодействия с нишей. Однако это различающее наблюдение целиком остается в познавательной области наблюдателя и не затрагивает существа операций системы. </a:t>
            </a:r>
          </a:p>
          <a:p>
            <a:pPr algn="just"/>
            <a:r>
              <a:rPr lang="ru-RU" dirty="0" smtClean="0"/>
              <a:t>То, что оперативно происходит в системе, и то, что выделено различающим наблюдением, не совпадают. </a:t>
            </a:r>
            <a:endParaRPr lang="ru-RU" b="1" i="1" dirty="0"/>
          </a:p>
          <a:p>
            <a:pPr algn="just"/>
            <a:r>
              <a:rPr lang="ru-RU" b="1" i="1" dirty="0" smtClean="0"/>
              <a:t>Ни одно описание наблюдателя не является полным.</a:t>
            </a:r>
            <a:endParaRPr 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095999" y="4843522"/>
            <a:ext cx="217743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7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Познание есть не отображение независимого, предопределенного мира, но сотворение нового мира. </a:t>
            </a:r>
          </a:p>
          <a:p>
            <a:endParaRPr lang="ru-RU" sz="2000" b="1" dirty="0" smtClean="0"/>
          </a:p>
          <a:p>
            <a:r>
              <a:rPr lang="ru-RU" sz="2000" dirty="0" smtClean="0"/>
              <a:t>Конкретным организмом в процессе его жизнедеятельности созидается не мир вообще, а некий конкретный мир, всегда обусловленный структурой организма. </a:t>
            </a:r>
          </a:p>
          <a:p>
            <a:endParaRPr lang="ru-RU" sz="2000" dirty="0"/>
          </a:p>
          <a:p>
            <a:r>
              <a:rPr lang="ru-RU" sz="2000" dirty="0" smtClean="0"/>
              <a:t>Поскольку индивидуальные организмы в рамках одного вида обладают более или менее идентичной структурой, они созидают схожие миры</a:t>
            </a:r>
            <a:r>
              <a:rPr lang="ru-RU" dirty="0" smtClean="0"/>
              <a:t>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20669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8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sz="4000" b="1"/>
              <a:t>Есть только та действительность, к-рую мы сконструировали сами.</a:t>
            </a:r>
            <a:r>
              <a:rPr lang="ru-RU" altLang="en-US" sz="400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30725"/>
          </a:xfrm>
        </p:spPr>
        <p:txBody>
          <a:bodyPr/>
          <a:lstStyle/>
          <a:p>
            <a:r>
              <a:rPr lang="ru-RU" altLang="en-US" dirty="0" smtClean="0">
                <a:solidFill>
                  <a:srgbClr val="FF0000"/>
                </a:solidFill>
              </a:rPr>
              <a:t>Хейнц </a:t>
            </a:r>
            <a:r>
              <a:rPr lang="ru-RU" altLang="en-US" dirty="0">
                <a:solidFill>
                  <a:srgbClr val="FF0000"/>
                </a:solidFill>
              </a:rPr>
              <a:t>фон Фёрстер </a:t>
            </a:r>
            <a:r>
              <a:rPr lang="ru-RU" altLang="en-US" dirty="0"/>
              <a:t>утверждает: "</a:t>
            </a:r>
            <a:r>
              <a:rPr lang="ru-RU" altLang="en-US" i="1" dirty="0"/>
              <a:t>Окружающая среда в том виде, как мы ее воспринимаем, - это наше изобретение</a:t>
            </a:r>
            <a:r>
              <a:rPr lang="ru-RU" altLang="en-US" dirty="0"/>
              <a:t>". </a:t>
            </a:r>
          </a:p>
          <a:p>
            <a:pPr marL="0" indent="0">
              <a:buNone/>
            </a:pPr>
            <a:r>
              <a:rPr lang="ru-RU" altLang="en-US" dirty="0" smtClean="0"/>
              <a:t>Разработал конструктивную кибернетическую эпистемологию.</a:t>
            </a:r>
            <a:endParaRPr lang="ru-RU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70" y="4419600"/>
            <a:ext cx="215152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9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конструктивная кибернетическая э.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«</a:t>
            </a:r>
            <a:r>
              <a:rPr lang="ru-RU" i="1" dirty="0" smtClean="0"/>
              <a:t>В </a:t>
            </a:r>
            <a:r>
              <a:rPr lang="ru-RU" i="1" dirty="0"/>
              <a:t>кибернетике говорят, что целенаправленная кибернетическая система S имеет некоторые знания, если она имеет модель некоторой части мира, в которой S находится. Говоря неформально, модель какого-либо процесса - это другой процесс, который как-то воспроизводит, симулирует первичный процесс. </a:t>
            </a:r>
            <a:r>
              <a:rPr lang="ru-RU" i="1" dirty="0" smtClean="0"/>
              <a:t>Так, </a:t>
            </a:r>
            <a:r>
              <a:rPr lang="ru-RU" i="1" dirty="0"/>
              <a:t>используя модель, становится возможным узнать что-либо о моделируемом процессе не наблюдая его, или предсказать его результаты до того, как они </a:t>
            </a:r>
            <a:r>
              <a:rPr lang="ru-RU" i="1" dirty="0" smtClean="0"/>
              <a:t>появятся</a:t>
            </a:r>
            <a:r>
              <a:rPr lang="ru-RU" dirty="0" smtClean="0"/>
              <a:t>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45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знание – не отражение! Отражение статично,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тому 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явления просто невозможно «отразить» (волновые функции, силы,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моделей реальности является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система работающая, как единое целое, и соответственно должна рассматриваться, как целое. Работа, производимая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нашего опыта, которая включает, в частности, некоторые проверяемые предсказания о будущих событиях и их результатах. Для того чтобы хорошо справляться с это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необходимости в прямом соответствии каждой его части наблюдаемой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моделей!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ПРЕДСТАВИТЕЛИ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Пауль </a:t>
            </a:r>
            <a:r>
              <a:rPr lang="ru-RU" dirty="0"/>
              <a:t>Ватцлавик (</a:t>
            </a:r>
            <a:r>
              <a:rPr lang="ru-RU" dirty="0" smtClean="0"/>
              <a:t>1921-2007</a:t>
            </a:r>
            <a:r>
              <a:rPr lang="en-US" dirty="0" smtClean="0"/>
              <a:t>),</a:t>
            </a:r>
          </a:p>
          <a:p>
            <a:r>
              <a:rPr lang="ru-RU" dirty="0" smtClean="0"/>
              <a:t>Хайнц </a:t>
            </a:r>
            <a:r>
              <a:rPr lang="ru-RU" dirty="0"/>
              <a:t>фон Фёрстер (1911-2002), </a:t>
            </a:r>
            <a:endParaRPr lang="en-US" dirty="0" smtClean="0"/>
          </a:p>
          <a:p>
            <a:r>
              <a:rPr lang="ru-RU" dirty="0" smtClean="0"/>
              <a:t>Герхард </a:t>
            </a:r>
            <a:r>
              <a:rPr lang="ru-RU" dirty="0"/>
              <a:t>Рот (р.1942), </a:t>
            </a:r>
          </a:p>
          <a:p>
            <a:r>
              <a:rPr lang="ru-RU" dirty="0"/>
              <a:t>Зигфрид Шмидт (р.1940), </a:t>
            </a:r>
          </a:p>
          <a:p>
            <a:r>
              <a:rPr lang="ru-RU" dirty="0" smtClean="0"/>
              <a:t>Бас </a:t>
            </a:r>
            <a:r>
              <a:rPr lang="ru-RU" dirty="0"/>
              <a:t>ван </a:t>
            </a:r>
            <a:r>
              <a:rPr lang="ru-RU" dirty="0" smtClean="0"/>
              <a:t>Фраассен</a:t>
            </a:r>
            <a:r>
              <a:rPr lang="ru-RU" dirty="0"/>
              <a:t>,</a:t>
            </a:r>
          </a:p>
          <a:p>
            <a:r>
              <a:rPr lang="ru-RU" dirty="0"/>
              <a:t> </a:t>
            </a:r>
            <a:r>
              <a:rPr lang="ru-RU" dirty="0" smtClean="0"/>
              <a:t>Эрнст фон Глазерсфельд (2017-2010)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 др.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1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По сути, -- утрата различий между виртуальной и реальной действительностью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1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RQXGBgUFxQVFBYVFhQXGBUXFxUUFRQYHCggGBwlGxQVITEhJSkrLi4uFx8zODMsNygtLisBCgoKDg0OGxAQGiwcHyQsLCwsLCwsLCwsLCwsLCwsLCwsLCwsLCwsLCwsLCwsLCwsLCwsLCwsLCwsLCwsLCwsLP/AABEIAOEA4AMBIgACEQEDEQH/xAAbAAABBQEBAAAAAAAAAAAAAAADAQIEBQYAB//EAEUQAAIBAgQDBQQGBwUIAwAAAAECAAMRBBIhMQVBUQYiYXGBE5GhsTJCUsHR8BQjM2JygrIHY5Lh8RUWNFNzg6LCQ9Li/8QAGQEAAwEBAQAAAAAAAAAAAAAAAAECAwQF/8QAJBEBAQACAgIBBAMBAAAAAAAAAAECEQMhEjFBBCIyURNCYZH/2gAMAwEAAhEDEQA/AIRA8Jy0x0jkGkeojIxaY6QmQdBHqIuWMFQC23wjiB0HuiARwEAQIOg90cEHQRyiPVYwCV/z8o9aItsI+0IYwAEHQe6KaI6CIViq0ARKY6D3Qlh0HuiMwEQVIAx0HQRpUdBHMYgEAYKQ6CEVB0EUiMDxEflHQe6LkHQQTEx4OkDLkHQRppjoIoj4gjVEHSCNIdJIqwDGIAOvgIJkHQQ7NI7xGYyjpG5BHCdaILFVjgsUCPYSicixxSIhhA9zGDAseojt48LGCBY+2kW0a0YMMULHWjzABRpEMqxrCGgjPrBkWhidZwEQNpLJKUYHLC0WIjBzU7QPs4VrzhHoA5IloZjGWkgwCcVhAkUxBFcQDiSnWBcRBFZYNhJDQTrEDUSDqLJCLpG1acRrACKxE5F1hHQyyBYwVBryTlg1p2jA6LDLBpDUVjhOCwlPDMxsoJPQdOp6RlWoEUs2gAuZkuK9p3LZVJVAb5QSL9LlbGTnnrqe2mGFy7+GtNFi2VUruwbKwp4arUUWuG/WiyXBG1yb3FtJE47RxNE2WmbWvmdMth49617WvrpztLnhPF8QlGnSzZSMpIsO7YACmBsFW1rCZ7tzjKtGslU3NKulmtpZ0AU/SuM2iNtzPnMby+XUvbSYd+lTV7QOoF7MT9lW18B19JO/2yQoFRMrnXIDdgPEcr+PrKX/AGlRpKGSkTVbX21S7kb39mrb+e2kqqWPquwGaxZgFzHmTYaAa6kbCKedX4Yt5g661ASvLQjpDtSlbwTDrhqdV2ZmW2d3I2yqzGwHKwY8zpaXi2YBlNwRcEc5tx5TKOfOaqGGh6dKOegSRYX56fEwgAN8pBsbGxBsRuD0M0Sjg3ihbxJJo7QIA0opQCSmFhIrmANjSJ1orG+0kA1BAVBJji0jvrFTRGWDtJLrBMskBl5xq6WjisBUgFnSkxIOlThGNtSQB1JsB5maQg6+RbF2Ci+pJ5c7DnKjiHHUR2yFaigkLYOpy30JY3BNv3RKHjONDOWLgi5tr90rquKC6c/AfjI878RpMGo/3qQbU3PqIx+2R+rQHq/4CZNscOh94H3GOo1ix7tIv4XZv6bQ3kv+NZcV7RVqhBIUKARkFyp/eIvqdZVPWYnTKCNLrm7x+0SSdfKw6ATsapB7y5DYXWxBGnRteYMBRa0NNJNTp6TwLtBQqZfa1BScKM5fRSw0JUga33t4yo7fcfTF+xSiX9lSW/eULmqN9I230FhqfQbnLUlJzahbAkXDEsbaKLDS/U2AgWzc2A9wmU4pLuF2R2sb2vBlreGt9NPceUcV6uPiflEqEWABv6Wmy4ssT2krvSNIlQraMyrZ2B3BN7WOl7AX56aS0wfaRsLUZSvtKZ1yXsQ3VTY28RMqg1HnJfFv2recUkl6K4y9PRK/HKOIp2pPc2BZLEEDTQ3GuvylJ2OTNiaY5NigCORBrAEEc9JWdkE1qnlZRv8AvX29Jc9glviMOf7/ADe5y33TLku7/wAZ+Piv+H06mW9VkZrkg0wQpXlvz3lgiQGBwiUqapTUIg2UXsL6nfxJkunOqRz32ZWEjESc0jOkAAixQIrQd4g7F2sLSHJRN4CosmgJ4ImEaRs0kDONJEI1knNAPEbQokBxXAmrRqUwbF1KgnYEjQn1kpReHB0mpR4/iKKo7IxzFSVJXYlTY78tJsOzD4TEVqiNRDOzGontEV8qBVBW+wAI0/i8Nc9jODV6mKr06dNmYM72Fh3Ga6tckDUMPyDPTeD4YUe6UVWNGiSAACXW61L23t3PjJk7dGd1DqXDaCfRo0l8qaD5CM4piGp02emgdgLhMwpg663Y6AAXPpJTnWMq0gQQQCDoQdQQeRHOWw28h47jjXrNUY7m1tLKBsosSJAVdCek13FOA00aoSVOdroqLkWko2Fr94kWB25nnKSvhbiybD423PrMLyTenZj6OwtEOmuugA8OvrrK5U7wGxBK36WO9vUw+BxWTRr2/NtIuX9ZnUXubgHr4+sJ1aXqrLHdnyKYqrnZb2ZipC3uoABtbmdIDiXCSqKyi/I+ux9/zmqxWP8AaU/ZKNypcjYKhuqL5tYn+ES94Lw1XAzi4ta3npOXLnuNjbi47lHkajKwuD3SLjnodRHY+oGqMRsdRPQe0vZNUtkUl3OVbk2VQLsxPl9/SVKdh3Kgq1NswP0s65SD6E89bfjN+PmxzvRcnHcO6reyJ1q+SfNvwl//AGdj9bh/+43uSo33RlLs+cIGuytnsQQCNFBvcE6HvDaF7H0Wor7RyKfs6Fd8zg2B9jUAuACdzc+RhlPuc9svprcmkQCA4fiC1CmzMjllzFqYIRr7FQ2trdYQvedTmpar3iLEtHBYBHYQTiUOC7Tmpi2ohF9ndlDX711uM29iCRsOomgaI7jZ7CIga5hy8rcRxGmHFMuM50y7nwBtt6xUiBrxFWEInLIBAsYackW0gmgF8jR6wQ3kmkt5qAqODRarVVH6xwFZrnUC1ha9uQj816w8KbfF0t/SfdHspjMKL1ah6LTT1Gdj8HWM9pOSVnG8eKSWv3jJ+PxIpqWPoOpnn/GMcXYkn89Jz8/Jr7Z7a8XHu7qDjsUWbfXr4naTMBh7G3S9/wA+sg4Kndrnldj6bfjJ4r5FJ5n7xecWf6jriDWwN2IA0tb5RcLhQNCNR1mj7P4PPYkaD49ZI4nwWzXUbyP5v6r8NzaFw+iJsuDU9hy/Npj6d0OotNNwniSDW+vKY51txXS+4ljKYcJrnG3dOmn0gTYfGZetx6h7V6PtO8hyljohNtQG6i9je2s1XEHvTQjY/GeW/wC5FYYhTnFSkzFnqXyuNSTmU8z1F9+U9D6XGzDyny4/qcsbZj+mvr4dagAbUctfwnYfCKlst72I1N9CCD8DJRoi2mltvTaCZtZ2+M+XDs4UtIwpJCNGvGAwkicZxPsqNSpzVCR52svxIlgpmK/tG4jlRKA3fvt/Cp7o9WF/5YqeM3dKjsRg/wBYrW1AJB6KAV+JPwE3WIIVSzEADUk6ADqTMv2f4jQoUC9UhWH6vKCDUqZSWzBN/wD5LdLINZTcS4zVxbEDu0lPdpg3ufqlz9Y8+nxMznU21yxuWX+JfE+0LVW9lh7hdbv9YjmR9ka77ytpYNu8aBLi1MPVCnul2tYdTc8iedr2YhuKouCaNIXzKpcqQfa7fWvbLfxsd9QZr+E8LFFQCczWW5AIF7C+h6G+vrpsJva7rCdG4HDFKaqbkjqbmSVWFyRVFo3NaRDBOIdhreNqiAXK04bDiMQyTRUXmxCCQcONarcs9/dTpr/6mWFRZQ4iramy82qOD5Zj93zk55eM2vGbVXHOIFrnlso8OZ8z8pl6hJP535SdxbEXYjkv5/PlK6jXY1EpILszAbczu3oL+4zgkuV27JrGJDG3dB1G7ePh8YXAUA7gE2JOx5+v3SXjOA1aRawarT0K1ALsL7h0Gu+lwOkqw41vv+d5v/D1qsby3y29WwWAFNALayW2FuNZk+yPaK5FGu2myOxvborHp0P5Fj20461F6dGmVDlfavmtqlyFpi+1yGN/3fGeZl9NnOTwr0MfqMfDyhcRwxXbXbwghwSmCCLg+c7g3GBXTMBlbmu+2lweY2lkX5z1uP6fjxx6m3m58+du/R7MbAE6DaCdojVIm83xxmM1GWWVyu6cGgWEeRCUk11jIymIlVgB+fM/AGGdbQGLpnTe21gLk3BBGx5En+Xx0VAQxLhQRRLA7ZXXNbe5DW0t4meW9o67Vq71jopNkHPIuim3K+/gWm7x+PC5abMe6lvo2zEgmm2o1v7I+osJ59xFwBbm1hfeyrooUbAXBPXbpMrb6b8U7QKgLHe+m/kP9ZM4bmGqaMBqdDlBBBax0J6b218LxMLXyte1x+dQeoluMI+ZmpWAtmJB1yHTQeHW/KKtrWn4LTpKzKneJUNmJBYAZe43MMC1z6X12tMsrezGGVfaKve2JqfaJvoD0Fhp1vLlhrHh6cvJ7Risa0klYFxHUB3nbziYwuL6SQu6YkimDBoskIek2IQtpMrxivlapysxt5sFP3zT1H0mD47iru38V/gB90w+pvWm3FN1SYmp6/eTsPGaLg2CGGp53/bPq37o5IPvkHgGDzN7Vtk+iDzbr6Q2Orlmhw4+OO6fLnu+MTxx1lNwPjHYlsPib+0XK/8AzF0bzvz9ZQ1IE17HqPzz5S/O/LLSTiuCVqev7SnuKiai37y7qZ3EqjYuorlv1wRaYvorqCbbDRrt5Hwk7hfEnUkqdNyPDmfvk7E8Pz/rqFhcZigOjD7SfeJXjMh5XFD7McOdMWi1bDu1LAMGyuoBykjZgCSR4zZVdNBMth8YBYqLOveKjTOBfOLfbAuwPgw5zSpUDAMuoYAg9QdRKxx8eiuWyGOQx+SMbSMhgLx9NYBG0vyh6T84GfVjQoYWO35IIPI31vytObWU/aLHmmqIhKu5uSDYqq7nw1sPfChl/wC0WuFZEzBmsW00ZQxsSwAsbgMOVzrbcnG4gXVW5fR8jb/8ky243g2qPUrF2ZiMzZra5QANrW0A5Sqw1bQobWYjvH6mo18vwmNdWGtdOw6CzE6mwCr1Zr291pvuDcGDUlFVQV9mVXXvjNz22AuB5+AkHsz2eU1Czd5KZYrexDEnu6jQ90A6bes2SiEx8u6z5M/iGlNrAAAAAKLAACwAHkBGFISqwAuxAA3JNgPUzK8d7WKncod59s1tB5Dn57ecvqMpLWgeAqJMrwfEuXzsWNQNZwTe6kgow5WsQNORPSa0NcAjmL+8Sd7GU0hXjE3hnSDRdZJNIDHgjlBNHpNiBx1TKp8rzzriNXM2nMzbdoK1qfnf3c5hKD3rC/j79/unLy3yz06OPrG1a0KjCkqdB8zBER2Ia1/C0QNzm0/TEKqNJFZZNbX5SvqJfVTprb3xZQ4d7T2TDUW+XUGXvZbFhWIVtB3lS97fbCeBBJy9VHI6Zzvc7HzAvDUcSVsbDTwGkMbo63HGOHBaor0dWWzMngRfMB7x6GFwdYU9B+yb9ZT/AHQx76fysfiekpOEcXa5YnM2XKDrcAMSt+ouW/xHrLt8tSi+SwIu4XpU5gH7LC485vLtlrSyYkQdiTBYDiKOtNb6stxci5tsCBsbaeYlgFhOzPrgAWgKbQuIkVoATE4kU0Z22UX8+gHiTpPPeJ8XerUZ3W2mUAHZRyF/EmT+2nFGDU6QPcOrWP1r6A+nzlVQVWNjrYX8Cb/R9fxmWdVIJRw5qKRqqH6TkW03yr4kga/jJ3B+yFOqM9YFQdESmdN/pF/reOo3GxItCp4t6lUA3I3KrzAUkgW65QJ6RwHDLTou9YAFgAFUWHcPcUDYch036wwmz8rPTFdlKzYetVwNY96m5CX58/QMtnHmZc8a4umHXkznZb/Fug+cyXbitlxiV1YF21ex1VkIsT00It/BK/juOu9zqWAa/UHx58x6Rb10u4+Wq7inE6ldruxI5AfRH8I2++RUZEpMcmZiwuxbdQRmXL4jS94KniAbeYg6tUHQa6WAA1JaJUl9L7B6vbcoSmYaFqfK/kNb8iDNZSbur5D5TNcHwbtWL2BSyKW+q2XvMR1BuR6zRtFizzsNqtB5o5owxoaANDC1pGQx7tpNCjP9qa2lvITDrWtU16geVxv75rO076zEYtrN8fjOTHvOuzGfa0ma9778/wAYFCcrKNTY292nxi4d9BzjHJB2v4TdzBcOrZk31sQeoI0P58YrjLUsdm1HnzgyAGzC4J+kp5+IO1/nJFRM9MdRz5+cYodW4Ou3IwZ8IWl3hlP0h8fKAI18YqBA5Go1+fvlhw/jhRgb2I67EdD1Eq80a6g+cJdDTYYDiVLM7qAVbvNT0zUnvcujfZvrm+rmNxrLyhxUZ8jEHYhxoCCARfodbec8vUlSCCQRsRoQfAydhuLOT32JIUBTYaBL2W1rWAJl45di49dPTcdWyU3f7Ks1vIE/dPMq+MFSpnaqS3MFzb4beUsj2lq1KXszl5qxA1I6G500IlURpsAOm0eWRSaPxFXMRn7y6C3h4Ewv6MadYUiSbMGueasAafrla/vgMNRuQLgAak9B4zQ4+olcU66i3sj7Kqf7sAujjx0dL9WWR7Paz7I8M9piPZjRnQ1GbmKQOWmo6Fzdieir1jf7TeOPTdaFEhKaJuu5Od0IB5AZCNPGTOyuONDB4niDWFSofZU+g1VEA8F006LMH2nxDVkpst2CZkLAHXM5cA3JtYsf8QhbqKwxlvair4nMLHe9/nJLUWq06eUXK5kPl9JPm0lYLszWZDVYpSpqMxeoSAAOdgLmE4DhSarURrnCuhfNSzAahyFuQLZiBfW1tIr/AI33JOkjC9iK5ALlUvyJ1HmAPh8pe8O7K0qVi/fPiLKfMbnyvbwmnA0A3sALnmbbwDCXpzXkyoLWgWhmg3ggAiCaGymAqmQF+IlRxaDU9I2se6fKaX0cZPtE13MyGMOpmo4092P55TK4rczj4vdds9LXheJugHNdCPvEl+2vtb7/AHSg4fVyuPGaAqCNRfpOmOfkx1QnA8/GBpVCpJG3McvfyklaI6D5yHjWu2RfX8IIiRnB767XF+otH1qOaxG/zkVQV0G9jp1sL2PhpDUqtjp9HpzBgASp6RMsnv1EEYhtFNO8RUsLDU6w1YxuFXnA9ovDnsSvO/8ApJlRpAx65KgYc5LQF7ZefwPOOqyny4MTpyvsOZ8uZmn4Rgb+0w76PWpMoX7DAZqRc8jnVdOWvWB4Rg7G1EZ6mxqW0XqE/wDt4Ga/CcANGi2ubEVVI/gRmCm37xzb9JWOPbK1mO2NU0sHgcGtibGswU3zM11UjqCTVt1GWN4Dw+omemajKXAD5FUkEcgWv1Kk6Xml4zwanWfMSQFsqZTqAllU35aCR+MY5cJh3qC11FlvuzHRAeuvwBlXCfJ45X4UuMotia64O96VH9ZiWGzMWJSkPDW/4FYnamkKWKwlcCwv7Fulgcyj3GpLTspw00KAz61ah9rVJ3LNrY+Q+N4Ht3TzYRiN0ZH8rMAT/hZpOuly/dpcPAkxmExIeij/AGlU+ttfjGMY/hnfYWIOoi3nVBcQWYxEeBIVQwz1YK0mhaBp1V9IC+sdUHdMeV6Oe2Q4tuZm8TvNLxXczNV+c5eF3RHTcTR4eroJmzL7hr5lFj5+E6GXNOkurWyqT7pDwtL6x3OsM6Z28Bt4weLrhe6NWPISmE/UNom7MekgU6jFywO5O+2W/STTTITKPpuSBb/yPp94kYpl22GkF49LBHt5fKHtfUSvwte+hlhVwz0gjEHJUAZTyOmtvEdIaRZpHxAiYaHcXECukkEx+HzrYfS5efT3XkDAsVYoee3mP8r+6Ti+5lZTUl79Df1jjTH1ZXuvAeGU8Nh6WUXdwhZtN23sD0APunVhlV3OjVlVEUG3s6YuWseVyxtz90g8A4l7TC0WfWwKkdWWwF+hAym/iYuJrFzmbc/kAeE3605wWbkNvlMzxEfpONp0N6WHtWq9C5/ZofT4M0t+NcRGHpNUbW2irzdz9FR5n4XkPs5gGo0yX1q1GNWq37za5fS/zkW7Xj1NrpmkPidEVKbodnUqfUEffDu4tAkwSpOymJzYZAd1uh8CDt8ZZs0qOCrkxGKpbDMKq+TgMberfCWlVJE9Ky9ng6QTbxC0TPvBITCcxEazRhkmmogG5hqzXFtfOMqmzEeJiM2kL+IntluLDWZrEDUzUcXXWZ7FU+c5uK6ds9K95ccDp90nqbeg/PwlVUWWvDVZ1yU9+Z0FhzIuZ0p5PxS6xc92mLdXOw8usfg8Gqnqx3Y7mDwbBVsCSBHjFWIOu/QmNzf4nVMOKa5j3qhXKoGoW1wxP82aBw/AqlTla/59ZWPVAJAeoQSSVJAGp2yjfzO/QS1oVg6gJ3Mrd2x307wt7vfHvsWWJLdkLnQ2Nreo/wAiJdYLh9dKfs3qUXpD6tUXH+XnG4UElSWY8/DXpfYcpcJSUfnn5maSRFyvyzo4IarMtOkaZBXvqxai2bcqWHLmAZPPYQbe3IP/AEwf/aX+FxCDqdcux1O9gToY/DccpVlV00RlurdSGsykDZlJFx4jxs/HESsnV7DMLha666aoRp/iMFhuwtjdq2n7qa+8nT3Tati06/A/hIr4pfH3GLxxPdLhMMlJFpoLKOu5PMk9bxuJcKCxIAAJJJsABqSTyGl4Fq48ZnqtY45sozDBqe8w0OJYH6Kn/lgjfmYXKCTZuDviqoxDAijTJ/R1P1zsa7D+mXdS5hWIAAC2sLAaAAdBB+0/d+MjoW7NCzjFLnp8Y0gnlDcJRY0+zxlJ+VRGpnxKm4/rHuk6rioDtJhm9l7Qb0mFX0H0v/Ek+kk+wzgMNQQGHkdRI32q9yUJGv5xtWF/QIrYUw2lEBjXMmfoR6xrYMxbNIxyfrCetj+fdGWkviC7H0kO8MfxO+1FxJbufzylLi6c1WIwWbbeQjwnQ3M55x5St5ySMlVpSz4DQubDS4K35ag2vLahwZWAJP0gDbzAkhsEuGUsDcnRb8j1PlvNZMiy5JZpnq6spZGsCpINhq2XTSMYX3NrfVFviTvJaUgxzEX8TqT1M6qg6D3TRltDUDaw+P8ApLDhoZnUKvgw2Ci9yxPl66QCoOe3Qc/WWeFr2FlGUdBHKLVzhUbS3eNzoBlXuki5YnQaeesmYDDtVbKrkqP2tcaX/uqP2R4jXxlXw6maiqpayalurne1+nWaNMUtOmToqINOQ0muLOovH8blyU6fdAIo0UH/ADH7pf8AlUsb9bdZHxDKldXpWFHFWzDlSxNiA4HLN3lPqdzK3s6xxWLGIbSnTNqYPnq3mbQvEFVUrUybL7ZgD9kOAabfyuEPv6yrdzZ+ukjAcTZwbkqwJBXmGGjD3yQK7dT8JTYXiXtxntlqAgVB+/bvEeBN/jGcZ4mQi06Otaqci/uj6z+H5PKY7V496djcW+LqHDox9iv7dxpm/ulI5aa/5a3lIFFCr3VAsABoAOUi8JwC0KYpry3O2ZuZMmioepkjK/E9Gmq3Uzlqv5xxrt1ie3br8IEcMQ/Qe4/jEOLboPcfxjf0husG7k7xbAr4gkEEKQRYi24O4lbwPFFaZpHVqLGncnUruh9VIkyVlf8AV4hW+rVGQ/xrqvqRf/DJtVP0t/0s/ZHvjf0o9IO0aVi3UinE+Hy/CcuJP2YExUa0WzXXEdvWVs6dLw9DL2eI2vtOnS56KI3C/oL/AAL/AEiR+1P0E/m/9Z06P4F9qcbe6Arc4s6SYYkzD8vzzM6dAL7hH0P5B8jE7W/8GfT5idOmk9J+ROxn7Cn6fIyD2o/Z4n+Jf6knTo/6i/ko+yP06/8A2/m8XgP/ABlL+Cp/VUnTplW191uDEWLOgyrnjBOnRAgnTp0RuErOP/Qp/wDVp/fOnRU57WR3jTOnREY8aN/z1nTp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609600" y="5334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(Ватцлавик </a:t>
            </a:r>
            <a:r>
              <a:rPr lang="ru-RU" sz="3200" dirty="0"/>
              <a:t>ввел понятие </a:t>
            </a:r>
            <a:r>
              <a:rPr lang="ru-RU" sz="3200" b="1" i="1" dirty="0">
                <a:solidFill>
                  <a:srgbClr val="FF0000"/>
                </a:solidFill>
              </a:rPr>
              <a:t>коммуникативной реальности</a:t>
            </a:r>
            <a:r>
              <a:rPr lang="ru-RU" sz="3200" dirty="0"/>
              <a:t>, к-рая является продуктом человеческого общения. Соотвественно, реальность принципиально </a:t>
            </a:r>
            <a:r>
              <a:rPr lang="ru-RU" sz="3200" dirty="0" smtClean="0"/>
              <a:t>множественна, существуют </a:t>
            </a:r>
            <a:r>
              <a:rPr lang="ru-RU" sz="3200" dirty="0"/>
              <a:t>ее различные версии и варианты).</a:t>
            </a:r>
          </a:p>
        </p:txBody>
      </p:sp>
    </p:spTree>
    <p:extLst>
      <p:ext uri="{BB962C8B-B14F-4D97-AF65-F5344CB8AC3E}">
        <p14:creationId xmlns:p14="http://schemas.microsoft.com/office/powerpoint/2010/main" val="12124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8153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этап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модели предполагает наличие некоторых знаний об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возможности модели обусловливаются тем, 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имитирует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какие-либо существенные черты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 необходимой и достаточной мере сходства оригинала и модели требует конкретного анализа. Очевидно, модель утрачивает свой смысл как в случае тождества с оригиналом (тогда она перестает быть моделью), так и в случае чрезмерного во всех существенных отношениях отличия от оригинала. Таким образом, изучение одних сторон моделируемого объекта осуществляется ценой отказа от исследования других сторон. Поэтому любая модель замещает оригинал лишь 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ограниченном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следует, что для одного объекта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б.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построено несколько «специализированных» моделей, концентрирующих внимание на определенных сторонах исследуемого объекта или же характеризующих объект с разной степенью детализации.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1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На </a:t>
            </a:r>
            <a:r>
              <a:rPr lang="ru-RU" dirty="0" smtClean="0">
                <a:solidFill>
                  <a:srgbClr val="FF0000"/>
                </a:solidFill>
              </a:rPr>
              <a:t>2-м этапе </a:t>
            </a:r>
            <a:r>
              <a:rPr lang="ru-RU" dirty="0"/>
              <a:t>модель выступает как самостоятельный объект исследования. Одной из форм такого исследования является проведение «модельных» экспериментов, при </a:t>
            </a:r>
            <a:r>
              <a:rPr lang="ru-RU" dirty="0" smtClean="0"/>
              <a:t>к-рых </a:t>
            </a:r>
            <a:r>
              <a:rPr lang="ru-RU" dirty="0"/>
              <a:t>сознательно изменяются условия функционирования модели и систематизируются данные о ее «поведении». Конечным результатом этого этапа является множество (совокупность) знаний о модели.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63341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</a:rPr>
              <a:t>На </a:t>
            </a:r>
            <a:r>
              <a:rPr lang="ru-RU" sz="2400" dirty="0" smtClean="0">
                <a:solidFill>
                  <a:srgbClr val="FF0000"/>
                </a:solidFill>
              </a:rPr>
              <a:t>3-м этапе </a:t>
            </a:r>
            <a:r>
              <a:rPr lang="ru-RU" sz="2400" dirty="0"/>
              <a:t>осуществляется перенос знаний с модели на </a:t>
            </a:r>
            <a:r>
              <a:rPr lang="ru-RU" sz="2400" dirty="0" smtClean="0"/>
              <a:t>объект. </a:t>
            </a:r>
            <a:r>
              <a:rPr lang="ru-RU" sz="2400" dirty="0"/>
              <a:t>Одновременно происходит переход с «языка» модели на «язык» оригинала. Процесс переноса знаний проводится по определенным правилам. Знания о модели должны быть скорректированы с учетом тех свойств объекта-оригинала, которые не нашли отражения или были изменены при построении модели.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4-й этап </a:t>
            </a:r>
            <a:r>
              <a:rPr lang="ru-RU" sz="2400" dirty="0"/>
              <a:t>— практическая проверка получаемых с помощью моделей знаний и их использование для построения обобщающей теории объекта, его преобразования или управления им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3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Моделирование — циклический процесс. 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/>
          </a:p>
          <a:p>
            <a:pPr algn="just"/>
            <a:r>
              <a:rPr lang="ru-RU" sz="2000" dirty="0" smtClean="0"/>
              <a:t>Это </a:t>
            </a:r>
            <a:r>
              <a:rPr lang="ru-RU" sz="2000" dirty="0"/>
              <a:t>означает, что за </a:t>
            </a:r>
            <a:r>
              <a:rPr lang="ru-RU" sz="2000" dirty="0" smtClean="0"/>
              <a:t>1-м </a:t>
            </a:r>
            <a:r>
              <a:rPr lang="ru-RU" sz="2000" dirty="0"/>
              <a:t>четырехэтапным циклом может последовать второй, третий и т.д. При этом знания об исследуемом объекте расширяются и уточняются, а исходная модель постепенно совершенствуется. Недостатки, обнаруженные после </a:t>
            </a:r>
            <a:r>
              <a:rPr lang="ru-RU" sz="2000" dirty="0" smtClean="0"/>
              <a:t>1-ого </a:t>
            </a:r>
            <a:r>
              <a:rPr lang="ru-RU" sz="2000" dirty="0"/>
              <a:t>цикла моделирования, обусловленные малым знанием объекта или ошибками в построении модели, можно исправить в последующих циклах.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5472631" cy="298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0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1"/>
            <a:ext cx="8305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кибернетической точки зрения, мысль работает, потому что она воплощает собой определенную модель мира, 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она как-то статически отображает его.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Трудный вопрос об отношении мысли к ее объекту просто не стоит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является объективным и субъективным, потому что оно возникает в результате взаимодействия субъекта (кибернетической системы) и объекта (окружающего мира). Знание о каком-либо объекте всегда относительно -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существует только как часть данного субъекта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Субъект знания использует его при принятии решений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algn="just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69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Бас Ван Фраассен (р.1941)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3581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7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305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i="1" dirty="0" smtClean="0"/>
              <a:t>Антиреализм</a:t>
            </a:r>
            <a:r>
              <a:rPr lang="ru-RU" sz="2000" dirty="0" smtClean="0"/>
              <a:t>. Не вводит в свою концепцию теорию истины. Принятие теории зависит от признания ее эмпирически адекватной и от др. требований прагматического хар-ра. Истинность же ничего не добавляет к достоинствам теории. Все зависит от оценки ее объяснительных возможностей. «</a:t>
            </a:r>
            <a:r>
              <a:rPr lang="ru-RU" sz="2000" i="1" dirty="0" smtClean="0"/>
              <a:t>Язык науки д.б. строго сконструированным, но теории не обязаны быть истинными, чтобы быть пригодными». </a:t>
            </a:r>
          </a:p>
          <a:p>
            <a:pPr marL="342900" indent="-342900" algn="just">
              <a:buAutoNum type="arabicPeriod"/>
            </a:pPr>
            <a:endParaRPr lang="ru-RU" sz="2000" dirty="0" smtClean="0"/>
          </a:p>
          <a:p>
            <a:pPr marL="342900" indent="-342900" algn="just">
              <a:buAutoNum type="arabicPeriod"/>
            </a:pPr>
            <a:r>
              <a:rPr lang="ru-RU" sz="2000" i="1" dirty="0" smtClean="0"/>
              <a:t>Модельная концепция</a:t>
            </a:r>
            <a:r>
              <a:rPr lang="ru-RU" sz="2000" dirty="0" smtClean="0"/>
              <a:t>. Теория = семейство мысленных структур. Похожа на иерархию «чертежей» или «географических карт» наблюдаемых явлений, причем «чертежи» и «карты» первого уровня непосредственно воспроизводят эти явления. «</a:t>
            </a:r>
            <a:r>
              <a:rPr lang="ru-RU" sz="2000" i="1" dirty="0" smtClean="0"/>
              <a:t>Когда Ньютон требует эмпирической адекватности от своей теории, он требует того, чтобы его теория обладала такой моделью, что все действительные факты(«появления») были бы отождествляемы (изоморфны)  с движениями в этой модели»</a:t>
            </a:r>
            <a:r>
              <a:rPr lang="ru-RU" sz="2000" dirty="0" smtClean="0"/>
              <a:t>.</a:t>
            </a:r>
          </a:p>
          <a:p>
            <a:pPr marL="342900" indent="-342900" algn="just">
              <a:buAutoNum type="arabicPeriod"/>
            </a:pPr>
            <a:endParaRPr lang="ru-RU" sz="2000" dirty="0" smtClean="0"/>
          </a:p>
          <a:p>
            <a:pPr marL="342900" indent="-342900" algn="just">
              <a:buAutoNum type="arabicPeriod"/>
            </a:pPr>
            <a:r>
              <a:rPr lang="ru-RU" sz="2000" dirty="0" smtClean="0"/>
              <a:t>Научная деятельность = </a:t>
            </a:r>
            <a:r>
              <a:rPr lang="ru-RU" sz="2000" i="1" dirty="0" smtClean="0"/>
              <a:t>конструктивная деят-ть</a:t>
            </a:r>
            <a:r>
              <a:rPr lang="ru-RU" sz="2000" dirty="0" smtClean="0"/>
              <a:t>, а не открытие.</a:t>
            </a:r>
          </a:p>
          <a:p>
            <a:pPr marL="342900" indent="-342900" algn="just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69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Ф. </a:t>
            </a:r>
            <a:r>
              <a:rPr lang="ru-RU" sz="3200" dirty="0"/>
              <a:t>видит цель науки в “</a:t>
            </a:r>
            <a:r>
              <a:rPr lang="ru-RU" sz="3200" b="1" dirty="0">
                <a:solidFill>
                  <a:srgbClr val="FF0000"/>
                </a:solidFill>
              </a:rPr>
              <a:t>спасении явлений</a:t>
            </a:r>
            <a:r>
              <a:rPr lang="ru-RU" sz="3200" dirty="0"/>
              <a:t>”, т.е. в фиксации, моделировании наблюдаемых данных. Теория, чтобы быть принята, не обязана быть ни истинной, ни сопряженной с верой в то, что она истинна. Достаточно, если теория эмпирически адекватна, т.е. воспроизводит хотя бы в одной из своих структур наблюдаемые </a:t>
            </a:r>
            <a:r>
              <a:rPr lang="ru-RU" sz="3200" dirty="0" smtClean="0"/>
              <a:t>факты.</a:t>
            </a:r>
          </a:p>
          <a:p>
            <a:pPr algn="just"/>
            <a:r>
              <a:rPr lang="ru-RU" sz="3200" dirty="0" smtClean="0"/>
              <a:t>Теория прогрессивна, если она лучше «спасает явления» (дает более полную их классификацию, полнее их описывает).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11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u="sng"/>
              <a:t>Предшественники</a:t>
            </a:r>
            <a:r>
              <a:rPr lang="ru-RU" altLang="en-US"/>
              <a:t>: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dirty="0"/>
              <a:t> </a:t>
            </a:r>
            <a:r>
              <a:rPr lang="ru-RU" altLang="en-US" dirty="0">
                <a:solidFill>
                  <a:srgbClr val="FF0000"/>
                </a:solidFill>
              </a:rPr>
              <a:t>Ф. де Соссюр </a:t>
            </a:r>
            <a:r>
              <a:rPr lang="ru-RU" altLang="en-US" dirty="0"/>
              <a:t>(язык = система знаков, где значение и звучание едины, причем это единство устанавливается каждым пользователем языка индивидуально. Значения, которые мы приписываем словам, </a:t>
            </a:r>
            <a:r>
              <a:rPr lang="ru-RU" altLang="en-US" dirty="0" smtClean="0"/>
              <a:t>субъективны) </a:t>
            </a:r>
            <a:endParaRPr lang="ru-RU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1752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9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Эрнст фон Глазерсфельд (1917- 2010)</a:t>
            </a:r>
          </a:p>
          <a:p>
            <a:pPr algn="just"/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«</a:t>
            </a:r>
            <a:r>
              <a:rPr lang="ru-RU" i="1" dirty="0" smtClean="0"/>
              <a:t>РК явл. попыткой построения теории знания, к-рая не выдвигает онтологических притязаний, а поэтому не исходит из предпосылки о реальности, независимой от познающего субъекта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48006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знание не обретается пассивным образом, оно активно конструируется познающим субъектом;</a:t>
            </a:r>
          </a:p>
          <a:p>
            <a:pPr algn="just"/>
            <a:r>
              <a:rPr lang="ru-RU" dirty="0" smtClean="0"/>
              <a:t>- функция познания носит адаптивный характер и служит для организации опытного мира, а не для открытия онтологической реальности.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</a:t>
            </a:r>
            <a:r>
              <a:rPr lang="ru-RU" sz="2000" dirty="0" smtClean="0"/>
              <a:t>Невозм-ть </a:t>
            </a:r>
            <a:r>
              <a:rPr lang="ru-RU" sz="2000" dirty="0" smtClean="0"/>
              <a:t>познания объективного мира (установлено еще досократиками). Даже если бы человек познал мир таким, каков он есть, то он никогда не узнал бы об этом. («</a:t>
            </a:r>
            <a:r>
              <a:rPr lang="ru-RU" sz="2000" i="1" dirty="0" smtClean="0"/>
              <a:t>Ко всему, что рассматривается через аппарат позн-я, нет иного доступа, как через данные аппарат познания</a:t>
            </a:r>
            <a:r>
              <a:rPr lang="ru-RU" sz="2000" dirty="0" smtClean="0"/>
              <a:t>» - т.е. мы лишены возможности сравнить картину мира, к-рую создаем, с реальностью, независимой от наших переживаний). Бессмысленно даже говорить о «приближении» к реальности: «</a:t>
            </a:r>
            <a:r>
              <a:rPr lang="ru-RU" sz="2000" i="1" dirty="0" smtClean="0"/>
              <a:t>если нет доступа к реальности, к к-рой хотелось бы приблизиться, то нельзя измерить и расстояние до нее</a:t>
            </a:r>
            <a:r>
              <a:rPr lang="ru-RU" sz="2000" dirty="0" smtClean="0"/>
              <a:t>».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4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	ЗНАЧЕНИЕ СЛОВ СТРОИТСЯ НА ОСНОВЕ СУБЪЕКТИВНОГО ОПЫТА. (ребенок учит слова, изменяя их субъектив. значение до тех пор, пока они не «сравняются» со значением слов у взрослых. Но не совпадут!) Если это так, то язык не сообщает, а ориентирует, ведет в желаемом направлении понятийные конструкции слушателей. «</a:t>
            </a:r>
            <a:r>
              <a:rPr lang="ru-RU" i="1" dirty="0" smtClean="0"/>
              <a:t>Но с помощью слов никак невозможно им предписать, чтобы они думали так, как нам хотелось бы</a:t>
            </a:r>
            <a:r>
              <a:rPr lang="ru-RU" dirty="0" smtClean="0"/>
              <a:t>».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717"/>
            <a:ext cx="3971925" cy="39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8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1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(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489467"/>
            <a:ext cx="87445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i="1" dirty="0" smtClean="0">
                <a:solidFill>
                  <a:srgbClr val="0070C0"/>
                </a:solidFill>
              </a:rPr>
              <a:t>Сигналы не транспортируют значения, а только указывают на уже установленные интерпретации. Значения уже должны быть в наличии как в передатчике, так и в приемнике, до того, как между ними может осуществиться коммуникация. Сигналы явл. просто ссылками на определенное место, опред. адрес  в мозге говорящего, слушающего, или в компьютере. Сигналы только тогда становятся сигналами, когда они интерпретируются. Поэтому, чтобы говорить о значении, нужно уже заранее знать, с чем должен ассоциироваться воспринимаемый «сигнал» или для чего он послан». – </a:t>
            </a:r>
            <a:r>
              <a:rPr lang="ru-RU" sz="2400" dirty="0" smtClean="0"/>
              <a:t>Значит, разговор об информ-и из внешнего мира = вздор. </a:t>
            </a:r>
            <a:r>
              <a:rPr lang="ru-RU" sz="2400" i="1" dirty="0" smtClean="0">
                <a:solidFill>
                  <a:srgbClr val="0070C0"/>
                </a:solidFill>
              </a:rPr>
              <a:t>«Информация всегда основывается на распознавании, а распознавание может осуществляться только самим организмом в его субъективном мире переживаний. Поэтому значение, к-рое организм приписывает распознаванию, явл. поневоле субъективным</a:t>
            </a:r>
            <a:r>
              <a:rPr lang="ru-RU" sz="2400" dirty="0" smtClean="0">
                <a:solidFill>
                  <a:srgbClr val="0070C0"/>
                </a:solidFill>
              </a:rPr>
              <a:t>.»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3. </a:t>
            </a:r>
            <a:r>
              <a:rPr lang="ru-RU" sz="2400" dirty="0" smtClean="0"/>
              <a:t>На </a:t>
            </a:r>
            <a:r>
              <a:rPr lang="ru-RU" sz="2400" dirty="0"/>
              <a:t>основе нашего опыта конструируются вещи, к-рые затем рассматриваются как знание. </a:t>
            </a:r>
            <a:r>
              <a:rPr lang="ru-RU" sz="2400" dirty="0" smtClean="0"/>
              <a:t>Знание строится каждым отдельным человек (от Пиаже). Связано </a:t>
            </a:r>
            <a:r>
              <a:rPr lang="ru-RU" sz="2400" dirty="0"/>
              <a:t>с биолог. приспособлением не прямо, а через понятие </a:t>
            </a:r>
            <a:r>
              <a:rPr lang="ru-RU" sz="2400" b="1" dirty="0">
                <a:solidFill>
                  <a:srgbClr val="FF0000"/>
                </a:solidFill>
              </a:rPr>
              <a:t>равновесия</a:t>
            </a:r>
            <a:r>
              <a:rPr lang="ru-RU" sz="2400" dirty="0"/>
              <a:t>. Разум возникает как рез-т саморегулирования. </a:t>
            </a:r>
          </a:p>
          <a:p>
            <a:pPr algn="just"/>
            <a:r>
              <a:rPr lang="ru-RU" sz="2400" dirty="0"/>
              <a:t>(В каком-то смысле, «теория эволюция = первая кибернетическая теория», т.к. объясняет рав-е с т. зрения наименьшего сопротивления: плохо приспособленные – плохо размножаются – вымирают. На окр.среду возлагается ответственность за процесс вымирания, но никак не за выживание.). </a:t>
            </a:r>
          </a:p>
        </p:txBody>
      </p:sp>
    </p:spTree>
    <p:extLst>
      <p:ext uri="{BB962C8B-B14F-4D97-AF65-F5344CB8AC3E}">
        <p14:creationId xmlns:p14="http://schemas.microsoft.com/office/powerpoint/2010/main" val="39240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4.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viability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«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оригинальном понимании слово “viability” означает “проходимость” какого-то пути и в отношении индивидуального развития применяется для характеристики жизнеспособности видов, индивидуумов и мутаций. Это – именно то значение, в к-ром я употребляю данное слово в эпистемологическом контексте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Аналогия, если не полная тождественность, двух эволюций – биологической и когнитивной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Жизнеспособность вместо адаптации, пригодность вместо соотвествия!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57" y="4495800"/>
            <a:ext cx="32527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1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2463"/>
            <a:ext cx="8117472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057400" cy="137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07" y="3611400"/>
            <a:ext cx="4102593" cy="278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9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Критика </a:t>
            </a:r>
            <a:r>
              <a:rPr lang="ru-RU" dirty="0" smtClean="0"/>
              <a:t>РК: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- </a:t>
            </a:r>
            <a:r>
              <a:rPr lang="ru-RU" dirty="0"/>
              <a:t>феноменальный мир связан с действительным миром, хотя и не прямо (как стрелка на приборной панели машины показывает уровень бензина в баке). Активность мозга и есть восприятие вещей, нет восприятия восприятия. Если восприятия идентичны состояниям мозга, то доступ к этим репрезентациям явл. и доступам к вещам «снаружи».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Критика РК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- как объяснить факт крушения теорий? Они не соответствуют миру? Но для этого мир должен существовать, иметь структуру, к-рой можно соответствовать или нет. Для объяснения успеха теории – можно не быть реалистом, для объяснения ее крушения – приходится им быть.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Критика РК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явление конвергенции исследований (независимые методы приводят к одному и тому же рез-ту, разные теории описывают одни и те же явления и т.п.)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536994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Подход РК не везде применим. </a:t>
            </a:r>
            <a:r>
              <a:rPr lang="ru-RU" dirty="0" smtClean="0">
                <a:solidFill>
                  <a:srgbClr val="FF0000"/>
                </a:solidFill>
              </a:rPr>
              <a:t>НЕ УНИВЕРСАЛЕН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u="sng" dirty="0"/>
              <a:t>Предшественники</a:t>
            </a:r>
            <a:r>
              <a:rPr lang="ru-RU" altLang="en-US" dirty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Пиаже 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(знание должно </a:t>
            </a:r>
            <a:r>
              <a:rPr lang="ru-RU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строиться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каждым отд. человеком. С биолог. т. зр., рассматривал функцию когнитивной способности не как репрезентацию онтологич. реальности, а как инструмент приспособления к миру. Биолог. приспособление не имеет ничего общего с отражением. Приспосабливаться = находить возможности и средства, чтобы обходить препятствия </a:t>
            </a: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мира. Это можно назвать конструированием подходящих и содействующих выживанию способов действия и поведения</a:t>
            </a: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Социальный конструктивизм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социологическая теория познания (П. Бергер, Т. Лукман).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Целью </a:t>
            </a:r>
            <a:r>
              <a:rPr lang="ru-RU" dirty="0"/>
              <a:t>соц. констр-ма явл. выявление путей, с помощью к-рых индивидуумы и группы людей принимают участие в создании воспринимаемой ими реальности. Рассматривает пути создания людьми соц. феноменов, к-рые институционализируются и превращ. в традиции</a:t>
            </a:r>
            <a:r>
              <a:rPr lang="ru-RU"/>
              <a:t>. </a:t>
            </a:r>
            <a:endParaRPr lang="ru-RU" smtClean="0"/>
          </a:p>
          <a:p>
            <a:pPr marL="0" indent="0" algn="just">
              <a:buNone/>
            </a:pPr>
            <a:r>
              <a:rPr lang="ru-RU" smtClean="0"/>
              <a:t>Реальность </a:t>
            </a:r>
            <a:r>
              <a:rPr lang="ru-RU" dirty="0"/>
              <a:t>воспроизводится людьми под влиянием её интерпретации и знаний о ней.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u="sng"/>
              <a:t>Предшественники</a:t>
            </a:r>
            <a:r>
              <a:rPr lang="ru-RU" altLang="en-US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самоорганизующихся систем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(«входом» является не то, что видит внеш. наблюдатель, а то, что воспринимает сама система.) 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Аутопоэтические системы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=сам,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poien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=делать) – сами себя сделавшие, продукты самих себя, единств. продукт их деят-ти = они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сами.</a:t>
            </a:r>
          </a:p>
          <a:p>
            <a:pPr marL="0" indent="0" algn="just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 замкнутые системы, не могут взглянуть на себя со стороны, представления о внешнем сформированы на основе внутренних состояний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0833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Наблюдатель тоже может оказаться в роли </a:t>
            </a:r>
            <a:r>
              <a:rPr lang="ru-RU" sz="3200" dirty="0" smtClean="0"/>
              <a:t>наблюдаемой </a:t>
            </a:r>
            <a:r>
              <a:rPr lang="ru-RU" sz="3200" dirty="0"/>
              <a:t>аутопоэтической </a:t>
            </a:r>
            <a:r>
              <a:rPr lang="ru-RU" sz="3200" dirty="0" smtClean="0"/>
              <a:t>системы, </a:t>
            </a:r>
            <a:r>
              <a:rPr lang="ru-RU" sz="3200" dirty="0"/>
              <a:t>– </a:t>
            </a:r>
            <a:r>
              <a:rPr lang="ru-RU" sz="3200" dirty="0" smtClean="0"/>
              <a:t>этот </a:t>
            </a:r>
            <a:r>
              <a:rPr lang="ru-RU" sz="3200" dirty="0"/>
              <a:t>процесс </a:t>
            </a:r>
            <a:r>
              <a:rPr lang="ru-RU" sz="3200" dirty="0" smtClean="0"/>
              <a:t>бесконечен</a:t>
            </a:r>
            <a:r>
              <a:rPr lang="ru-RU" sz="3200" dirty="0"/>
              <a:t>. Значит, можно утверждать, что «последнего наблюдателя» не существует, </a:t>
            </a:r>
            <a:r>
              <a:rPr lang="ru-RU" sz="3200" b="1" i="1" dirty="0">
                <a:solidFill>
                  <a:srgbClr val="FF0000"/>
                </a:solidFill>
              </a:rPr>
              <a:t>не существует привилегированной системы наблюдения или объективного знания о мире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6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dirty="0"/>
              <a:t>Мозг содержит около 3-4 млн. нервных окончаний на периферии и 100 млрд. – 1 биллион центральных нейронов. Т.е. только около 1/100 000 общей активности мозга идет от чувственных органов.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200275" cy="306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2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 конструирует восприятие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i="1" dirty="0" smtClean="0"/>
              <a:t>«Мы можем констатировать: ни одно восприятие в себе не упорядочено и не оформлено. Поступающие от чувственных органов сырые данные переплетены, многозначны, только имплицитно информативны. Они постоянно должны формироваться согласно внутренним критериям, это значит, что их информация должна эксплицитно выявляться в свете прошлого опыта. Поэтому восприятие никогда не явл. отражениям чувственных данных, но всегда конструкцией». (</a:t>
            </a:r>
            <a:r>
              <a:rPr lang="ru-RU" dirty="0" smtClean="0"/>
              <a:t>Г.Рот</a:t>
            </a:r>
            <a:r>
              <a:rPr lang="ru-RU" i="1" dirty="0" smtClean="0"/>
              <a:t>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Есть только та действительность, к-рую мы сконструировали сами.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свое время Н.Бор утверждал, что задача физики заключается не в том, чтобы найти, какова природа на самом деле, – по существу, физика связана с вопросом о том, что </a:t>
            </a:r>
            <a:r>
              <a:rPr lang="ru-RU" sz="2400" i="1" dirty="0" smtClean="0"/>
              <a:t>мы</a:t>
            </a:r>
            <a:r>
              <a:rPr lang="ru-RU" sz="2400" dirty="0" smtClean="0"/>
              <a:t> можем сказать о природе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4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413&quot;&gt;&lt;object type=&quot;3&quot; unique_id=&quot;11414&quot;&gt;&lt;property id=&quot;20148&quot; value=&quot;5&quot;/&gt;&lt;property id=&quot;20300&quot; value=&quot;Slide 1 - &amp;quot;Радикальный конструктивизм&amp;#x0D;&amp;#x0A;(РК)&amp;quot;&quot;/&gt;&lt;property id=&quot;20307&quot; value=&quot;256&quot;/&gt;&lt;/object&gt;&lt;object type=&quot;3&quot; unique_id=&quot;11416&quot;&gt;&lt;property id=&quot;20148&quot; value=&quot;5&quot;/&gt;&lt;property id=&quot;20300&quot; value=&quot;Slide 7 - &amp;quot;Мозг конструирует восприятие&amp;quot;&quot;/&gt;&lt;property id=&quot;20307&quot; value=&quot;258&quot;/&gt;&lt;/object&gt;&lt;object type=&quot;3&quot; unique_id=&quot;11417&quot;&gt;&lt;property id=&quot;20148&quot; value=&quot;5&quot;/&gt;&lt;property id=&quot;20300&quot; value=&quot;Slide 8&quot;/&gt;&lt;property id=&quot;20307&quot; value=&quot;266&quot;/&gt;&lt;/object&gt;&lt;object type=&quot;3&quot; unique_id=&quot;11418&quot;&gt;&lt;property id=&quot;20148&quot; value=&quot;5&quot;/&gt;&lt;property id=&quot;20300&quot; value=&quot;Slide 10 - &amp;quot;Осн. идеи РК:&amp;quot;&quot;/&gt;&lt;property id=&quot;20307&quot; value=&quot;259&quot;/&gt;&lt;/object&gt;&lt;object type=&quot;3&quot; unique_id=&quot;11419&quot;&gt;&lt;property id=&quot;20148&quot; value=&quot;5&quot;/&gt;&lt;property id=&quot;20300&quot; value=&quot;Slide 11&quot;/&gt;&lt;property id=&quot;20307&quot; value=&quot;260&quot;/&gt;&lt;/object&gt;&lt;object type=&quot;3&quot; unique_id=&quot;11420&quot;&gt;&lt;property id=&quot;20148&quot; value=&quot;5&quot;/&gt;&lt;property id=&quot;20300&quot; value=&quot;Slide 12&quot;/&gt;&lt;property id=&quot;20307&quot; value=&quot;261&quot;/&gt;&lt;/object&gt;&lt;object type=&quot;3&quot; unique_id=&quot;11421&quot;&gt;&lt;property id=&quot;20148&quot; value=&quot;5&quot;/&gt;&lt;property id=&quot;20300&quot; value=&quot;Slide 13&quot;/&gt;&lt;property id=&quot;20307&quot; value=&quot;262&quot;/&gt;&lt;/object&gt;&lt;object type=&quot;3&quot; unique_id=&quot;11422&quot;&gt;&lt;property id=&quot;20148&quot; value=&quot;5&quot;/&gt;&lt;property id=&quot;20300&quot; value=&quot;Slide 14&quot;/&gt;&lt;property id=&quot;20307&quot; value=&quot;263&quot;/&gt;&lt;/object&gt;&lt;object type=&quot;3&quot; unique_id=&quot;11423&quot;&gt;&lt;property id=&quot;20148&quot; value=&quot;5&quot;/&gt;&lt;property id=&quot;20300&quot; value=&quot;Slide 23 - &amp;quot;Бас Ван Фраассен &amp;quot;&quot;/&gt;&lt;property id=&quot;20307&quot; value=&quot;265&quot;/&gt;&lt;/object&gt;&lt;object type=&quot;3&quot; unique_id=&quot;11424&quot;&gt;&lt;property id=&quot;20148&quot; value=&quot;5&quot;/&gt;&lt;property id=&quot;20300&quot; value=&quot;Slide 24&quot;/&gt;&lt;property id=&quot;20307&quot; value=&quot;267&quot;/&gt;&lt;/object&gt;&lt;object type=&quot;3&quot; unique_id=&quot;11425&quot;&gt;&lt;property id=&quot;20148&quot; value=&quot;5&quot;/&gt;&lt;property id=&quot;20300&quot; value=&quot;Slide 25&quot;/&gt;&lt;property id=&quot;20307&quot; value=&quot;268&quot;/&gt;&lt;/object&gt;&lt;object type=&quot;3&quot; unique_id=&quot;11426&quot;&gt;&lt;property id=&quot;20148&quot; value=&quot;5&quot;/&gt;&lt;property id=&quot;20300&quot; value=&quot;Slide 26&quot;/&gt;&lt;property id=&quot;20307&quot; value=&quot;269&quot;/&gt;&lt;/object&gt;&lt;object type=&quot;3&quot; unique_id=&quot;11427&quot;&gt;&lt;property id=&quot;20148&quot; value=&quot;5&quot;/&gt;&lt;property id=&quot;20300&quot; value=&quot;Slide 27&quot;/&gt;&lt;property id=&quot;20307&quot; value=&quot;270&quot;/&gt;&lt;/object&gt;&lt;object type=&quot;3&quot; unique_id=&quot;11428&quot;&gt;&lt;property id=&quot;20148&quot; value=&quot;5&quot;/&gt;&lt;property id=&quot;20300&quot; value=&quot;Slide 28&quot;/&gt;&lt;property id=&quot;20307&quot; value=&quot;271&quot;/&gt;&lt;/object&gt;&lt;object type=&quot;3&quot; unique_id=&quot;11429&quot;&gt;&lt;property id=&quot;20148&quot; value=&quot;5&quot;/&gt;&lt;property id=&quot;20300&quot; value=&quot;Slide 29&quot;/&gt;&lt;property id=&quot;20307&quot; value=&quot;272&quot;/&gt;&lt;/object&gt;&lt;object type=&quot;3&quot; unique_id=&quot;11430&quot;&gt;&lt;property id=&quot;20148&quot; value=&quot;5&quot;/&gt;&lt;property id=&quot;20300&quot; value=&quot;Slide 30&quot;/&gt;&lt;property id=&quot;20307&quot; value=&quot;273&quot;/&gt;&lt;/object&gt;&lt;object type=&quot;3&quot; unique_id=&quot;11431&quot;&gt;&lt;property id=&quot;20148&quot; value=&quot;5&quot;/&gt;&lt;property id=&quot;20300&quot; value=&quot;Slide 31 - &amp;quot;Критика РК:&amp;#x0D;&amp;#x0A;&amp;quot;&quot;/&gt;&lt;property id=&quot;20307&quot; value=&quot;274&quot;/&gt;&lt;/object&gt;&lt;object type=&quot;3&quot; unique_id=&quot;11432&quot;&gt;&lt;property id=&quot;20148&quot; value=&quot;5&quot;/&gt;&lt;property id=&quot;20300&quot; value=&quot;Slide 32 - &amp;quot;Критика РК&amp;quot;&quot;/&gt;&lt;property id=&quot;20307&quot; value=&quot;275&quot;/&gt;&lt;/object&gt;&lt;object type=&quot;3&quot; unique_id=&quot;11433&quot;&gt;&lt;property id=&quot;20148&quot; value=&quot;5&quot;/&gt;&lt;property id=&quot;20300&quot; value=&quot;Slide 33 - &amp;quot;Критика РК&amp;quot;&quot;/&gt;&lt;property id=&quot;20307&quot; value=&quot;276&quot;/&gt;&lt;/object&gt;&lt;object type=&quot;3&quot; unique_id=&quot;11434&quot;&gt;&lt;property id=&quot;20148&quot; value=&quot;5&quot;/&gt;&lt;property id=&quot;20300&quot; value=&quot;Slide 34 - &amp;quot;Социальный конструктивизм &amp;quot;&quot;/&gt;&lt;property id=&quot;20307&quot; value=&quot;277&quot;/&gt;&lt;/object&gt;&lt;object type=&quot;3&quot; unique_id=&quot;11481&quot;&gt;&lt;property id=&quot;20148&quot; value=&quot;5&quot;/&gt;&lt;property id=&quot;20300&quot; value=&quot;Slide 2 - &amp;quot;ПРЕДСТАВИТЕЛИ&amp;quot;&quot;/&gt;&lt;property id=&quot;20307&quot; value=&quot;278&quot;/&gt;&lt;/object&gt;&lt;object type=&quot;3&quot; unique_id=&quot;11914&quot;&gt;&lt;property id=&quot;20148&quot; value=&quot;5&quot;/&gt;&lt;property id=&quot;20300&quot; value=&quot;Slide 3 - &amp;quot;Предшественники: &amp;quot;&quot;/&gt;&lt;property id=&quot;20307&quot; value=&quot;280&quot;/&gt;&lt;/object&gt;&lt;object type=&quot;3&quot; unique_id=&quot;11915&quot;&gt;&lt;property id=&quot;20148&quot; value=&quot;5&quot;/&gt;&lt;property id=&quot;20300&quot; value=&quot;Slide 4 - &amp;quot;Предшественники &amp;quot;&quot;/&gt;&lt;property id=&quot;20307&quot; value=&quot;281&quot;/&gt;&lt;/object&gt;&lt;object type=&quot;3&quot; unique_id=&quot;11916&quot;&gt;&lt;property id=&quot;20148&quot; value=&quot;5&quot;/&gt;&lt;property id=&quot;20300&quot; value=&quot;Slide 5 - &amp;quot;Предшественники &amp;quot;&quot;/&gt;&lt;property id=&quot;20307&quot; value=&quot;282&quot;/&gt;&lt;/object&gt;&lt;object type=&quot;3&quot; unique_id=&quot;11917&quot;&gt;&lt;property id=&quot;20148&quot; value=&quot;5&quot;/&gt;&lt;property id=&quot;20300&quot; value=&quot;Slide 6&quot;/&gt;&lt;property id=&quot;20307&quot; value=&quot;283&quot;/&gt;&lt;/object&gt;&lt;object type=&quot;3&quot; unique_id=&quot;11918&quot;&gt;&lt;property id=&quot;20148&quot; value=&quot;5&quot;/&gt;&lt;property id=&quot;20300&quot; value=&quot;Slide 9&quot;/&gt;&lt;property id=&quot;20307&quot; value=&quot;292&quot;/&gt;&lt;/object&gt;&lt;object type=&quot;3&quot; unique_id=&quot;11919&quot;&gt;&lt;property id=&quot;20148&quot; value=&quot;5&quot;/&gt;&lt;property id=&quot;20300&quot; value=&quot;Slide 15 - &amp;quot;Есть только та действительность, к-рую мы сконструировали сами. &amp;quot;&quot;/&gt;&lt;property id=&quot;20307&quot; value=&quot;284&quot;/&gt;&lt;/object&gt;&lt;object type=&quot;3&quot; unique_id=&quot;11920&quot;&gt;&lt;property id=&quot;20148&quot; value=&quot;5&quot;/&gt;&lt;property id=&quot;20300&quot; value=&quot;Slide 16 - &amp;quot;конструктивная кибернетическая э.&amp;quot;&quot;/&gt;&lt;property id=&quot;20307&quot; value=&quot;285&quot;/&gt;&lt;/object&gt;&lt;object type=&quot;3&quot; unique_id=&quot;11921&quot;&gt;&lt;property id=&quot;20148&quot; value=&quot;5&quot;/&gt;&lt;property id=&quot;20300&quot; value=&quot;Slide 17&quot;/&gt;&lt;property id=&quot;20307&quot; value=&quot;286&quot;/&gt;&lt;/object&gt;&lt;object type=&quot;3&quot; unique_id=&quot;11922&quot;&gt;&lt;property id=&quot;20148&quot; value=&quot;5&quot;/&gt;&lt;property id=&quot;20300&quot; value=&quot;Slide 18&quot;/&gt;&lt;property id=&quot;20307&quot; value=&quot;288&quot;/&gt;&lt;/object&gt;&lt;object type=&quot;3&quot; unique_id=&quot;11923&quot;&gt;&lt;property id=&quot;20148&quot; value=&quot;5&quot;/&gt;&lt;property id=&quot;20300&quot; value=&quot;Slide 19&quot;/&gt;&lt;property id=&quot;20307&quot; value=&quot;290&quot;/&gt;&lt;/object&gt;&lt;object type=&quot;3&quot; unique_id=&quot;11924&quot;&gt;&lt;property id=&quot;20148&quot; value=&quot;5&quot;/&gt;&lt;property id=&quot;20300&quot; value=&quot;Slide 20&quot;/&gt;&lt;property id=&quot;20307&quot; value=&quot;289&quot;/&gt;&lt;/object&gt;&lt;object type=&quot;3&quot; unique_id=&quot;11925&quot;&gt;&lt;property id=&quot;20148&quot; value=&quot;5&quot;/&gt;&lt;property id=&quot;20300&quot; value=&quot;Slide 21&quot;/&gt;&lt;property id=&quot;20307&quot; value=&quot;291&quot;/&gt;&lt;/object&gt;&lt;object type=&quot;3&quot; unique_id=&quot;11926&quot;&gt;&lt;property id=&quot;20148&quot; value=&quot;5&quot;/&gt;&lt;property id=&quot;20300&quot; value=&quot;Slide 22&quot;/&gt;&lt;property id=&quot;20307&quot; value=&quot;287&quot;/&gt;&lt;/object&gt;&lt;/object&gt;&lt;object type=&quot;8&quot; unique_id=&quot;11457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386</TotalTime>
  <Words>2718</Words>
  <Application>Microsoft Office PowerPoint</Application>
  <PresentationFormat>On-screen Show (4:3)</PresentationFormat>
  <Paragraphs>129</Paragraphs>
  <Slides>40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Trek</vt:lpstr>
      <vt:lpstr>Радикальный конструктивизм (РК)</vt:lpstr>
      <vt:lpstr>ПРЕДСТАВИТЕЛИ</vt:lpstr>
      <vt:lpstr>Предшественники: </vt:lpstr>
      <vt:lpstr>Предшественники </vt:lpstr>
      <vt:lpstr>Предшественники </vt:lpstr>
      <vt:lpstr>PowerPoint Presentation</vt:lpstr>
      <vt:lpstr>PowerPoint Presentation</vt:lpstr>
      <vt:lpstr>Мозг конструирует восприятие</vt:lpstr>
      <vt:lpstr>PowerPoint Presentation</vt:lpstr>
      <vt:lpstr>PowerPoint Presentation</vt:lpstr>
      <vt:lpstr>Осн. идеи РК: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Есть только та действительность, к-рую мы сконструировали сами. </vt:lpstr>
      <vt:lpstr>конструктивная кибернетическая э.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Бас Ван Фраассен (р.1941)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Критика РК: </vt:lpstr>
      <vt:lpstr>Критика РК</vt:lpstr>
      <vt:lpstr>Критика РК</vt:lpstr>
      <vt:lpstr>Социальный конструктивизм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Радикальный конструктивизм</dc:title>
  <dc:creator>Olga</dc:creator>
  <cp:lastModifiedBy>Петр</cp:lastModifiedBy>
  <cp:revision>28</cp:revision>
  <dcterms:created xsi:type="dcterms:W3CDTF">2014-01-23T19:59:00Z</dcterms:created>
  <dcterms:modified xsi:type="dcterms:W3CDTF">2014-02-10T07:16:58Z</dcterms:modified>
</cp:coreProperties>
</file>