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70" r:id="rId11"/>
    <p:sldId id="266" r:id="rId12"/>
    <p:sldId id="267" r:id="rId13"/>
    <p:sldId id="268" r:id="rId14"/>
    <p:sldId id="269" r:id="rId15"/>
    <p:sldId id="272" r:id="rId16"/>
    <p:sldId id="273" r:id="rId17"/>
    <p:sldId id="276" r:id="rId18"/>
    <p:sldId id="280" r:id="rId19"/>
    <p:sldId id="274" r:id="rId20"/>
    <p:sldId id="277" r:id="rId21"/>
    <p:sldId id="278" r:id="rId22"/>
    <p:sldId id="279" r:id="rId23"/>
    <p:sldId id="281" r:id="rId24"/>
    <p:sldId id="282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7A283-D2A8-4CDE-893E-D458D006C4C0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4036-EE93-430E-A087-700E6916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9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4036-EE93-430E-A087-700E6916C5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6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Бог должен существовать, так как: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иначе невозможно объяснить ДВИЖЕНИЕ (материя – инертна)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 Представление об абсолютной неизменяемости природы</a:t>
            </a:r>
          </a:p>
          <a:p>
            <a:pPr marL="0" indent="0">
              <a:buNone/>
            </a:pPr>
            <a:r>
              <a:rPr lang="ru-RU" baseline="0" dirty="0" smtClean="0"/>
              <a:t>Бог – начало и конечная причина всего. Сверхъественный «Механик», который является и Высшим Разумом.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4036-EE93-430E-A087-700E6916C52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Написал несколько историч. трудов.</a:t>
            </a:r>
          </a:p>
          <a:p>
            <a:r>
              <a:rPr lang="ru-RU" dirty="0" smtClean="0"/>
              <a:t>Считал, что описывать надо историю народов, а не монархов.</a:t>
            </a:r>
          </a:p>
          <a:p>
            <a:endParaRPr lang="ru-RU" dirty="0" smtClean="0"/>
          </a:p>
          <a:p>
            <a:r>
              <a:rPr lang="ru-RU" dirty="0" smtClean="0"/>
              <a:t>МИРОМ ПРАВИТ МНЕНИЕ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4036-EE93-430E-A087-700E6916C52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«История человечества представляет собой собою нагромождение преступдений, безумств и несчастий»</a:t>
            </a:r>
          </a:p>
          <a:p>
            <a:r>
              <a:rPr lang="ru-RU" dirty="0" smtClean="0"/>
              <a:t>«Не было ни одного столетия, которое властолюбие светских лиц и церковников не наполнило бы ужасами».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4036-EE93-430E-A087-700E6916C52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D200E7-3A67-4547-9671-D0A82438ACA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4F99E0-950A-4B83-8F82-43B77005B1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Эпоха Просвещения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дейное течение «длинного XVIII века», исходящее из положений, что просвещение – главная движущая сила истории, а наука и разум имеют решающую роль в познании «естественного порядка»,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2789" y="3244334"/>
            <a:ext cx="453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"Осмельтесь мыслить самостоятельно!".</a:t>
            </a:r>
          </a:p>
        </p:txBody>
      </p:sp>
    </p:spTree>
    <p:extLst>
      <p:ext uri="{BB962C8B-B14F-4D97-AF65-F5344CB8AC3E}">
        <p14:creationId xmlns:p14="http://schemas.microsoft.com/office/powerpoint/2010/main" val="962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неприятие католической церкви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84482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Религия </a:t>
            </a:r>
            <a:r>
              <a:rPr lang="ru-RU" sz="2000" dirty="0"/>
              <a:t>– пережиток прошлого, порожденный невежеством.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(возникла </a:t>
            </a:r>
            <a:r>
              <a:rPr lang="ru-RU" sz="2000" dirty="0"/>
              <a:t>тогда, когда повстречались мошенник и глупец. Один обманул (поскольку ему это было выгодно), а другой – </a:t>
            </a:r>
            <a:r>
              <a:rPr lang="ru-RU" sz="2000" dirty="0" smtClean="0"/>
              <a:t>поверил).</a:t>
            </a:r>
          </a:p>
          <a:p>
            <a:pPr algn="just"/>
            <a:r>
              <a:rPr lang="ru-RU" sz="2000" dirty="0" smtClean="0"/>
              <a:t>Упрощенный </a:t>
            </a:r>
            <a:r>
              <a:rPr lang="ru-RU" sz="2000" dirty="0"/>
              <a:t>взгляд на религию, но </a:t>
            </a:r>
            <a:r>
              <a:rPr lang="ru-RU" sz="2000" dirty="0" smtClean="0"/>
              <a:t>В. </a:t>
            </a:r>
            <a:r>
              <a:rPr lang="ru-RU" sz="2000" dirty="0"/>
              <a:t>был одним из первых, кто заговорил о религии как социальном явлении, связанном с интересами определенных классов и </a:t>
            </a:r>
            <a:r>
              <a:rPr lang="ru-RU" sz="2000" dirty="0" smtClean="0"/>
              <a:t>групп.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9210"/>
            <a:ext cx="2602210" cy="210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1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Критика религии - упрощение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611560" y="1916833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 писал </a:t>
            </a:r>
            <a:r>
              <a:rPr lang="ru-RU" dirty="0"/>
              <a:t>об истории христианской церкви как об «истории крови» </a:t>
            </a:r>
            <a:r>
              <a:rPr lang="ru-RU" dirty="0" smtClean="0"/>
              <a:t>(религиозные </a:t>
            </a:r>
            <a:r>
              <a:rPr lang="ru-RU" dirty="0"/>
              <a:t>войны, инквизицию, крестовые походы), но не замечал, что это было и историей просвещения, распространения культуры; характеризировал библейские тексты как нелепые и противоречивые, но не замечал их нравственного заряда и т.д.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57614"/>
            <a:ext cx="4104455" cy="231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Но задавался вопросом: нужна ли религия в обществе?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ДА!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922912" cy="34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Вольтер: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755576" y="18593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800" i="1" dirty="0"/>
              <a:t>Необходимо ли для общего блага людей, этих несчастных мыслящих животных, допустить существование вознаграждающего и мстящего Бога, служащего для нас одновременно уздой и утешением, или же нам надо отбросить эту идею, оставляя нас в бедствиях без надежды, а при совершении преступлений – без угрызений совести?» </a:t>
            </a:r>
          </a:p>
        </p:txBody>
      </p:sp>
    </p:spTree>
    <p:extLst>
      <p:ext uri="{BB962C8B-B14F-4D97-AF65-F5344CB8AC3E}">
        <p14:creationId xmlns:p14="http://schemas.microsoft.com/office/powerpoint/2010/main" val="21626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Если </a:t>
            </a:r>
            <a:r>
              <a:rPr lang="ru-RU" sz="2800" dirty="0">
                <a:solidFill>
                  <a:srgbClr val="FF0000"/>
                </a:solidFill>
              </a:rPr>
              <a:t>бы Бога не было, его следовало бы </a:t>
            </a:r>
            <a:r>
              <a:rPr lang="ru-RU" sz="2800" dirty="0" smtClean="0">
                <a:solidFill>
                  <a:srgbClr val="FF0000"/>
                </a:solidFill>
              </a:rPr>
              <a:t>выдумать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988840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Из-за </a:t>
            </a:r>
            <a:r>
              <a:rPr lang="ru-RU" sz="2800" dirty="0"/>
              <a:t>своих социальных функций религия необходима, так как религиозная вера - это сила, управляющая поведением людей, устанавливающая правила поведения в обществе, удерживающая людей от братоубийства и дающая им надежду на воздаяние после смерти</a:t>
            </a:r>
          </a:p>
        </p:txBody>
      </p:sp>
    </p:spTree>
    <p:extLst>
      <p:ext uri="{BB962C8B-B14F-4D97-AF65-F5344CB8AC3E}">
        <p14:creationId xmlns:p14="http://schemas.microsoft.com/office/powerpoint/2010/main" val="992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Деизм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556792"/>
            <a:ext cx="79208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В. верил </a:t>
            </a:r>
            <a:r>
              <a:rPr lang="ru-RU" sz="2400" dirty="0"/>
              <a:t>в Бога как Творца </a:t>
            </a:r>
            <a:r>
              <a:rPr lang="ru-RU" sz="2400" dirty="0" smtClean="0"/>
              <a:t>мира (и </a:t>
            </a:r>
            <a:r>
              <a:rPr lang="ru-RU" sz="2400" dirty="0"/>
              <a:t>даже </a:t>
            </a:r>
            <a:r>
              <a:rPr lang="ru-RU" sz="2400" dirty="0" smtClean="0"/>
              <a:t>спорил с </a:t>
            </a:r>
            <a:r>
              <a:rPr lang="ru-RU" sz="2400" dirty="0"/>
              <a:t>атеистами - Дидро, Гольбахом, </a:t>
            </a:r>
            <a:r>
              <a:rPr lang="ru-RU" sz="2400" dirty="0" smtClean="0"/>
              <a:t>Гельвецием).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Но Бог Вольтера – не христианский, а </a:t>
            </a:r>
            <a:r>
              <a:rPr lang="ru-RU" sz="2400" i="1" dirty="0"/>
              <a:t>философский </a:t>
            </a:r>
            <a:r>
              <a:rPr lang="ru-RU" sz="2400" i="1" dirty="0" smtClean="0"/>
              <a:t>бог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Бог </a:t>
            </a:r>
            <a:r>
              <a:rPr lang="ru-RU" sz="2400" dirty="0"/>
              <a:t>не сотворил мир из ничего, </a:t>
            </a:r>
            <a:r>
              <a:rPr lang="ru-RU" sz="2400" b="1" dirty="0"/>
              <a:t>материя вечна, но и бог вечен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Он </a:t>
            </a:r>
            <a:r>
              <a:rPr lang="ru-RU" sz="2400" dirty="0"/>
              <a:t>привносит движение в материю, дает миру </a:t>
            </a:r>
            <a:r>
              <a:rPr lang="ru-RU" sz="2400" dirty="0" smtClean="0"/>
              <a:t>законы.</a:t>
            </a:r>
          </a:p>
          <a:p>
            <a:endParaRPr lang="ru-RU" dirty="0" smtClean="0"/>
          </a:p>
          <a:p>
            <a:pPr algn="just"/>
            <a:r>
              <a:rPr lang="ru-RU" sz="2400" b="1" i="1" dirty="0" smtClean="0"/>
              <a:t>В.: Бог </a:t>
            </a:r>
            <a:r>
              <a:rPr lang="ru-RU" sz="2400" b="1" i="1" dirty="0"/>
              <a:t>повелел один раз, и «Вселенная повинуется постоянно». </a:t>
            </a:r>
          </a:p>
        </p:txBody>
      </p:sp>
    </p:spTree>
    <p:extLst>
      <p:ext uri="{BB962C8B-B14F-4D97-AF65-F5344CB8AC3E}">
        <p14:creationId xmlns:p14="http://schemas.microsoft.com/office/powerpoint/2010/main" val="6407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Бог должен существовать, так как:</a:t>
            </a:r>
          </a:p>
          <a:p>
            <a:r>
              <a:rPr lang="ru-RU" sz="2800" dirty="0" smtClean="0"/>
              <a:t>1. иначе </a:t>
            </a:r>
            <a:r>
              <a:rPr lang="ru-RU" sz="2800" dirty="0"/>
              <a:t>невозможно объяснить ДВИЖЕНИЕ (материя – инертна)</a:t>
            </a:r>
          </a:p>
          <a:p>
            <a:r>
              <a:rPr lang="ru-RU" sz="2800" dirty="0" smtClean="0"/>
              <a:t>2. представление </a:t>
            </a:r>
            <a:r>
              <a:rPr lang="ru-RU" sz="2800" dirty="0"/>
              <a:t>об абсолютной неизменяемости природы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Бог – начало и конечная причина всего. Сверхъественный «Механик», который является и Высшим Разумом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Религия: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683568" y="155679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для </a:t>
            </a:r>
            <a:r>
              <a:rPr lang="ru-RU" sz="2400" dirty="0"/>
              <a:t>просвещенных людей </a:t>
            </a:r>
            <a:r>
              <a:rPr lang="ru-RU" sz="2400" dirty="0" smtClean="0"/>
              <a:t>- </a:t>
            </a:r>
            <a:r>
              <a:rPr lang="ru-RU" sz="2400" dirty="0"/>
              <a:t>«</a:t>
            </a:r>
            <a:r>
              <a:rPr lang="ru-RU" sz="2400" dirty="0" smtClean="0"/>
              <a:t>разумная религия», </a:t>
            </a:r>
            <a:r>
              <a:rPr lang="ru-RU" sz="2400" dirty="0"/>
              <a:t>философский деизм.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для </a:t>
            </a:r>
            <a:r>
              <a:rPr lang="ru-RU" sz="2400" dirty="0"/>
              <a:t>необразованной толпы </a:t>
            </a:r>
            <a:r>
              <a:rPr lang="ru-RU" sz="2400" dirty="0" smtClean="0"/>
              <a:t>- подойдет </a:t>
            </a:r>
            <a:r>
              <a:rPr lang="ru-RU" sz="2400" dirty="0"/>
              <a:t>и традиционная вера в </a:t>
            </a:r>
            <a:r>
              <a:rPr lang="ru-RU" sz="2400" dirty="0" smtClean="0"/>
              <a:t>Бога.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i="1" dirty="0"/>
              <a:t>Скоро у нас будут новые небеса и новая земля. Само собой, для порядочных людей. Ибо для черни вполне достаточно самой глупой земли и самого глупого неба</a:t>
            </a:r>
            <a:r>
              <a:rPr lang="ru-RU" sz="2400" dirty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958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</a:t>
            </a:r>
            <a:r>
              <a:rPr lang="ru-RU" dirty="0"/>
              <a:t>Просвещения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Англии </a:t>
            </a:r>
            <a:r>
              <a:rPr lang="ru-RU" dirty="0" smtClean="0"/>
              <a:t>— </a:t>
            </a:r>
            <a:r>
              <a:rPr lang="ru-RU" dirty="0"/>
              <a:t>Дж. Локк, Дж. А. Коллинз, Дж. </a:t>
            </a:r>
            <a:r>
              <a:rPr lang="ru-RU" dirty="0" smtClean="0"/>
              <a:t>Толанд; </a:t>
            </a:r>
          </a:p>
          <a:p>
            <a:endParaRPr lang="ru-RU" dirty="0" smtClean="0"/>
          </a:p>
          <a:p>
            <a:r>
              <a:rPr lang="ru-RU" b="1" dirty="0" smtClean="0"/>
              <a:t>во </a:t>
            </a:r>
            <a:r>
              <a:rPr lang="ru-RU" b="1" dirty="0"/>
              <a:t>Франции </a:t>
            </a:r>
            <a:r>
              <a:rPr lang="ru-RU" dirty="0" smtClean="0"/>
              <a:t>— </a:t>
            </a:r>
            <a:r>
              <a:rPr lang="ru-RU" dirty="0"/>
              <a:t>Вольтер, Ш. Монтескье, Ж. Ж. Руссо, Д. Дидро, К. А. Гельвеций, П. А. Гольбах;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Германии </a:t>
            </a:r>
            <a:r>
              <a:rPr lang="ru-RU" dirty="0"/>
              <a:t>— Г. Э. Лессинг, И. Г. Гердер, Ф. Шиллер, И. В. Гете;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России </a:t>
            </a:r>
            <a:r>
              <a:rPr lang="ru-RU" dirty="0"/>
              <a:t>— Н. И. Новиков, А. Н. Радищев.</a:t>
            </a:r>
          </a:p>
        </p:txBody>
      </p:sp>
    </p:spTree>
    <p:extLst>
      <p:ext uri="{BB962C8B-B14F-4D97-AF65-F5344CB8AC3E}">
        <p14:creationId xmlns:p14="http://schemas.microsoft.com/office/powerpoint/2010/main" val="39997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Противник эволюционизма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539552" y="19168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В. </a:t>
            </a:r>
            <a:r>
              <a:rPr lang="ru-RU" dirty="0"/>
              <a:t>не признавал развития в живой природе, </a:t>
            </a:r>
            <a:r>
              <a:rPr lang="ru-RU" dirty="0" smtClean="0"/>
              <a:t>считал </a:t>
            </a:r>
            <a:r>
              <a:rPr lang="ru-RU" dirty="0"/>
              <a:t>невозможным зарождение жизни из неорганической природы. Жизнь, сознание, человек  – создания бога</a:t>
            </a:r>
            <a:r>
              <a:rPr lang="ru-RU" dirty="0" smtClean="0"/>
              <a:t>. (Спор с энциклопедистами – типографские литеры».)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4964"/>
            <a:ext cx="4242048" cy="31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62068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Могли ли столь замечательно устроенные крылышко бабочки или глаз клеща возникнуть из-за случайной комбинации материальных частиц? </a:t>
            </a:r>
            <a:endParaRPr lang="ru-RU" sz="2400" dirty="0" smtClean="0"/>
          </a:p>
          <a:p>
            <a:r>
              <a:rPr lang="ru-RU" sz="2400" dirty="0" smtClean="0"/>
              <a:t>Нет</a:t>
            </a:r>
            <a:r>
              <a:rPr lang="ru-RU" sz="2400" dirty="0"/>
              <a:t>, считал </a:t>
            </a:r>
            <a:r>
              <a:rPr lang="ru-RU" sz="2400" dirty="0" smtClean="0"/>
              <a:t>В., </a:t>
            </a:r>
            <a:r>
              <a:rPr lang="ru-RU" sz="2400" dirty="0"/>
              <a:t>в природе присутствует высшее разумное начало, которое и придает миру целесообразность и гармонию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27136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теории познания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95536" y="177281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В. не </a:t>
            </a:r>
            <a:r>
              <a:rPr lang="ru-RU" sz="2400" dirty="0"/>
              <a:t>был последователен.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С </a:t>
            </a:r>
            <a:r>
              <a:rPr lang="ru-RU" sz="2400" dirty="0"/>
              <a:t>одной стороны, он сенсуалист: содержание человеческого сознания </a:t>
            </a:r>
            <a:r>
              <a:rPr lang="ru-RU" sz="2400" dirty="0" smtClean="0"/>
              <a:t>зависит </a:t>
            </a:r>
            <a:r>
              <a:rPr lang="ru-RU" sz="2400" dirty="0"/>
              <a:t>от </a:t>
            </a:r>
            <a:r>
              <a:rPr lang="ru-RU" sz="2400" dirty="0" smtClean="0"/>
              <a:t>чувственных данных (человек </a:t>
            </a:r>
            <a:r>
              <a:rPr lang="ru-RU" sz="2400" dirty="0"/>
              <a:t>– чистая доска, на которой опыт оставляет свои </a:t>
            </a:r>
            <a:r>
              <a:rPr lang="ru-RU" sz="2400" dirty="0" smtClean="0"/>
              <a:t>письмена). </a:t>
            </a:r>
            <a:r>
              <a:rPr lang="ru-RU" sz="2400" dirty="0"/>
              <a:t>Отсюда </a:t>
            </a:r>
            <a:r>
              <a:rPr lang="ru-RU" sz="2400" dirty="0" smtClean="0"/>
              <a:t>следовал </a:t>
            </a:r>
            <a:r>
              <a:rPr lang="ru-RU" sz="2400" dirty="0"/>
              <a:t>вывод, что поведение людей, их нравственность, интеллектуальное развитие зависят напрямую от воспитания.	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С </a:t>
            </a:r>
            <a:r>
              <a:rPr lang="ru-RU" sz="2400" dirty="0"/>
              <a:t>другой стороны, сама способность чувствовать и мыслить, считал Вольтер, заложена в </a:t>
            </a:r>
            <a:r>
              <a:rPr lang="ru-RU" sz="2400"/>
              <a:t>человека </a:t>
            </a:r>
            <a:r>
              <a:rPr lang="ru-RU" sz="2400" smtClean="0"/>
              <a:t>Богом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3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827584" y="1700808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Написал несколько историч. трудов.</a:t>
            </a:r>
          </a:p>
          <a:p>
            <a:r>
              <a:rPr lang="ru-RU" sz="2400" dirty="0"/>
              <a:t>Считал, что описывать надо историю народов, а не монархов.</a:t>
            </a:r>
          </a:p>
          <a:p>
            <a:endParaRPr lang="ru-RU" sz="2400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МИРОМ ПРАВИТ МНЕНИЕ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984116"/>
            <a:ext cx="3978610" cy="26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Прошлое – господство предрассудков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Rectangle 2"/>
          <p:cNvSpPr/>
          <p:nvPr/>
        </p:nvSpPr>
        <p:spPr>
          <a:xfrm>
            <a:off x="683568" y="141277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«История человечества представляет собой собою нагромождение преступдений, безумств и несчастий</a:t>
            </a:r>
            <a:r>
              <a:rPr lang="ru-RU" sz="2400" b="1" i="1" dirty="0" smtClean="0"/>
              <a:t>»</a:t>
            </a:r>
          </a:p>
          <a:p>
            <a:pPr algn="just"/>
            <a:endParaRPr lang="ru-RU" sz="2400" b="1" i="1" dirty="0"/>
          </a:p>
          <a:p>
            <a:pPr algn="just"/>
            <a:endParaRPr lang="ru-RU" sz="2400" b="1" i="1" dirty="0" smtClean="0"/>
          </a:p>
          <a:p>
            <a:pPr algn="just"/>
            <a:endParaRPr lang="ru-RU" sz="2400" b="1" i="1" dirty="0"/>
          </a:p>
          <a:p>
            <a:pPr algn="just"/>
            <a:r>
              <a:rPr lang="ru-RU" sz="2400" b="1" i="1" dirty="0"/>
              <a:t>«Не было ни одного столетия, которое властолюбие светских лиц и церковников не наполнило бы ужасами</a:t>
            </a:r>
            <a:r>
              <a:rPr lang="ru-RU" sz="2400" b="1" i="1" dirty="0" smtClean="0"/>
              <a:t>».</a:t>
            </a:r>
          </a:p>
          <a:p>
            <a:pPr algn="just"/>
            <a:endParaRPr lang="ru-RU" sz="2400" b="1" i="1" dirty="0"/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dirty="0" smtClean="0"/>
              <a:t>Скоро – установится царство разума.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89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"Лучшее правительство то, при котором подчиняются только законам!" Он возлагал надежды на мудрость и благость правителя.</a:t>
            </a:r>
          </a:p>
        </p:txBody>
      </p:sp>
    </p:spTree>
    <p:extLst>
      <p:ext uri="{BB962C8B-B14F-4D97-AF65-F5344CB8AC3E}">
        <p14:creationId xmlns:p14="http://schemas.microsoft.com/office/powerpoint/2010/main" val="25013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Просвещения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23528" y="158234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Зародилось в XVII в. и господствовало в XVIII столетии. </a:t>
            </a:r>
          </a:p>
          <a:p>
            <a:endParaRPr lang="ru-RU" sz="2400" dirty="0"/>
          </a:p>
          <a:p>
            <a:r>
              <a:rPr lang="ru-RU" sz="2400" dirty="0" smtClean="0"/>
              <a:t>Началось в Англии </a:t>
            </a:r>
            <a:r>
              <a:rPr lang="en-US" sz="2400" dirty="0" smtClean="0"/>
              <a:t> (The Enlightenment)</a:t>
            </a:r>
            <a:r>
              <a:rPr lang="ru-RU" sz="2400" dirty="0" smtClean="0"/>
              <a:t> под влиянием научной революции XVII в., затем распространилось на Францию, Германию, Россию и др. страны Европы. </a:t>
            </a:r>
          </a:p>
          <a:p>
            <a:endParaRPr lang="ru-RU" sz="2400" dirty="0"/>
          </a:p>
          <a:p>
            <a:r>
              <a:rPr lang="ru-RU" sz="2400" dirty="0" smtClean="0"/>
              <a:t>«Классическую» форму Просвещение приобрело во Франции, где просветители стали «властителями дум». Идеология франц. Просвещения подготовила Французскую революцию 1789 г.</a:t>
            </a:r>
          </a:p>
          <a:p>
            <a:endParaRPr lang="ru-RU" sz="2400" dirty="0" smtClean="0"/>
          </a:p>
          <a:p>
            <a:r>
              <a:rPr lang="ru-RU" sz="2400" dirty="0" smtClean="0"/>
              <a:t>Принципы Просвещения были положены в основу американской Декларации независимости и франц. Декларации прав человека и гражданина.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5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Характерно: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был поставлен вопрос о практическом использовании достижений науки в интересах общества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стремление распространять знание, популяризировать его (самый яркий пример - издание Дидро и др. «Энциклопедии»)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переход на национальные языки, отказ от латыни (доступность)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стремление найти </a:t>
            </a:r>
            <a:r>
              <a:rPr lang="ru-RU" sz="2400" b="1" i="1" dirty="0" smtClean="0"/>
              <a:t>естественные</a:t>
            </a:r>
            <a:r>
              <a:rPr lang="ru-RU" sz="2400" dirty="0" smtClean="0"/>
              <a:t> принципы человеческой жизни (естественную религию, естественное право, естественный порядок экономической жизни и т. п.).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63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Характерно: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844825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обращение к разуму как к единственному критерию познания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подвергается сомнению  положительное влияние церкви на социальную, интеллектуальную и культурную жизнь (Вольтер: «Раздавите гадину!)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12529" y="3683536"/>
            <a:ext cx="4243452" cy="21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Философии Просвещения свойственен специфический </a:t>
            </a:r>
            <a:r>
              <a:rPr lang="ru-RU" sz="2400" b="1" i="1" dirty="0" smtClean="0">
                <a:solidFill>
                  <a:srgbClr val="FF0000"/>
                </a:solidFill>
              </a:rPr>
              <a:t>рационализм</a:t>
            </a:r>
            <a:r>
              <a:rPr lang="ru-RU" sz="2400" dirty="0" smtClean="0"/>
              <a:t>, основанный на представлении о едином мире, подчиняющемся разумным законам, которые могут быть сведены к законам </a:t>
            </a:r>
            <a:r>
              <a:rPr lang="ru-RU" sz="2400" b="1" dirty="0" smtClean="0"/>
              <a:t>механики</a:t>
            </a:r>
            <a:r>
              <a:rPr lang="ru-RU" sz="2400" dirty="0" smtClean="0"/>
              <a:t>. (В то время механика - наиболее развитая область знания).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Суть такого рационализма может быть выражена простой формулой: «</a:t>
            </a:r>
            <a:r>
              <a:rPr lang="ru-RU" sz="2400" b="1" i="1" dirty="0" smtClean="0"/>
              <a:t>Законы природы суть законы разума».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8585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04664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"</a:t>
            </a:r>
            <a:r>
              <a:rPr lang="ru-RU" sz="2400" i="1" dirty="0" smtClean="0"/>
              <a:t>Просвещение - это выход человека из состояния несовершеннолетия, в котором он находится по собственной вине. Несовершеннолетие - это неспособность пользоваться своим рассудком без руководства со стороны кого-нибудь другого. Несовершеннолетие по собственной вине имеет причиной не недостаток рассудка, а недостаток решимости и мужества пользоваться им без руководства со стороны кого-то другого. Sapere aude! Имей мужество пользоваться своим собственным умом! - таков девиз эпохи Просвещения".</a:t>
            </a:r>
          </a:p>
          <a:p>
            <a:pPr algn="r"/>
            <a:endParaRPr lang="ru-RU" sz="2400" i="1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Иммануил Кант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28800"/>
            <a:ext cx="8676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Деистический этап («умеренное» Просвещение). Влияние Ньютона и Локка. Характерен религиозный компромисс и восприятие Вселенной как упорядоченной и уравновешенной структуры. Бог - Великий Архитектор. Людям он даровал две книги — Библию и книгу природы.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Атеистический  или скептический этап. (Вольтер, Юм, Гольбах, др.)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Французское Просвещение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175657" y="1894114"/>
            <a:ext cx="742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этап: явный лидер - </a:t>
            </a:r>
            <a:r>
              <a:rPr lang="ru-RU" sz="3200" dirty="0" smtClean="0">
                <a:solidFill>
                  <a:srgbClr val="FF0000"/>
                </a:solidFill>
              </a:rPr>
              <a:t>Вольтер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(1694–1778).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10887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570" y="3657600"/>
            <a:ext cx="34323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Имя «Вольтер» было одним из 137 различных псевдонимов Франсуа Мари Аруэ, оставившего огромное литературное наследство – его собрание сочинений составляет десятки томов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600</TotalTime>
  <Words>1241</Words>
  <Application>Microsoft Office PowerPoint</Application>
  <PresentationFormat>On-screen Show (4:3)</PresentationFormat>
  <Paragraphs>106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 Эпоха Просвещения</vt:lpstr>
      <vt:lpstr>Представители Просвещения</vt:lpstr>
      <vt:lpstr>Движение Просвещения</vt:lpstr>
      <vt:lpstr>Характерно:</vt:lpstr>
      <vt:lpstr>Характерно:</vt:lpstr>
      <vt:lpstr>PowerPoint Presentation</vt:lpstr>
      <vt:lpstr>PowerPoint Presentation</vt:lpstr>
      <vt:lpstr>Периодизация</vt:lpstr>
      <vt:lpstr>Французское Просвещение</vt:lpstr>
      <vt:lpstr>PowerPoint Presentation</vt:lpstr>
      <vt:lpstr>неприятие католической церкви</vt:lpstr>
      <vt:lpstr>Критика религии - упрощение</vt:lpstr>
      <vt:lpstr>Но задавался вопросом: нужна ли религия в обществе?</vt:lpstr>
      <vt:lpstr>Вольтер:</vt:lpstr>
      <vt:lpstr>Если бы Бога не было, его следовало бы выдумать </vt:lpstr>
      <vt:lpstr>Деизм</vt:lpstr>
      <vt:lpstr>PowerPoint Presentation</vt:lpstr>
      <vt:lpstr>PowerPoint Presentation</vt:lpstr>
      <vt:lpstr>Религия:</vt:lpstr>
      <vt:lpstr>Противник эволюционизма</vt:lpstr>
      <vt:lpstr>PowerPoint Presentation</vt:lpstr>
      <vt:lpstr>В теории познания</vt:lpstr>
      <vt:lpstr>История</vt:lpstr>
      <vt:lpstr>Прошлое – господство предрассудков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Просвещения</dc:title>
  <dc:creator>Петр</dc:creator>
  <cp:lastModifiedBy>Петр</cp:lastModifiedBy>
  <cp:revision>14</cp:revision>
  <dcterms:created xsi:type="dcterms:W3CDTF">2014-02-07T06:21:20Z</dcterms:created>
  <dcterms:modified xsi:type="dcterms:W3CDTF">2014-02-10T17:21:05Z</dcterms:modified>
</cp:coreProperties>
</file>