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4" r:id="rId3"/>
    <p:sldId id="265" r:id="rId4"/>
    <p:sldId id="266" r:id="rId5"/>
    <p:sldId id="260" r:id="rId6"/>
    <p:sldId id="261" r:id="rId7"/>
    <p:sldId id="262" r:id="rId8"/>
    <p:sldId id="267" r:id="rId9"/>
    <p:sldId id="268" r:id="rId10"/>
    <p:sldId id="263" r:id="rId11"/>
    <p:sldId id="273" r:id="rId12"/>
    <p:sldId id="269" r:id="rId13"/>
    <p:sldId id="270" r:id="rId14"/>
    <p:sldId id="274" r:id="rId15"/>
    <p:sldId id="276" r:id="rId16"/>
    <p:sldId id="277" r:id="rId17"/>
    <p:sldId id="278" r:id="rId18"/>
    <p:sldId id="279" r:id="rId19"/>
    <p:sldId id="280" r:id="rId20"/>
    <p:sldId id="281" r:id="rId21"/>
    <p:sldId id="283" r:id="rId22"/>
    <p:sldId id="282" r:id="rId23"/>
    <p:sldId id="271" r:id="rId24"/>
    <p:sldId id="272" r:id="rId25"/>
    <p:sldId id="275" r:id="rId26"/>
    <p:sldId id="284"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2B7D8EE-3A97-4E6E-8A3D-3ED9F3BF1917}">
          <p14:sldIdLst>
            <p14:sldId id="256"/>
            <p14:sldId id="264"/>
            <p14:sldId id="265"/>
            <p14:sldId id="266"/>
            <p14:sldId id="260"/>
            <p14:sldId id="261"/>
            <p14:sldId id="262"/>
            <p14:sldId id="267"/>
            <p14:sldId id="268"/>
            <p14:sldId id="263"/>
            <p14:sldId id="273"/>
            <p14:sldId id="269"/>
            <p14:sldId id="270"/>
            <p14:sldId id="274"/>
            <p14:sldId id="276"/>
            <p14:sldId id="277"/>
            <p14:sldId id="278"/>
            <p14:sldId id="279"/>
            <p14:sldId id="280"/>
            <p14:sldId id="281"/>
            <p14:sldId id="283"/>
            <p14:sldId id="282"/>
            <p14:sldId id="271"/>
            <p14:sldId id="272"/>
            <p14:sldId id="275"/>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9" autoAdjust="0"/>
    <p:restoredTop sz="86475" autoAdjust="0"/>
  </p:normalViewPr>
  <p:slideViewPr>
    <p:cSldViewPr>
      <p:cViewPr varScale="1">
        <p:scale>
          <a:sx n="79" d="100"/>
          <a:sy n="79" d="100"/>
        </p:scale>
        <p:origin x="-1164" y="-186"/>
      </p:cViewPr>
      <p:guideLst>
        <p:guide orient="horz" pos="2160"/>
        <p:guide pos="2880"/>
      </p:guideLst>
    </p:cSldViewPr>
  </p:slideViewPr>
  <p:outlineViewPr>
    <p:cViewPr>
      <p:scale>
        <a:sx n="20" d="100"/>
        <a:sy n="20"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5267E3-3D1E-4FF4-8EBA-807CA7FB7943}" type="datetimeFigureOut">
              <a:rPr lang="ru-RU" smtClean="0"/>
              <a:t>22.02.2014</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82C4F-D82E-40B9-B886-697CC6FEA442}" type="slidenum">
              <a:rPr lang="ru-RU" smtClean="0"/>
              <a:t>‹#›</a:t>
            </a:fld>
            <a:endParaRPr lang="ru-RU"/>
          </a:p>
        </p:txBody>
      </p:sp>
    </p:spTree>
    <p:extLst>
      <p:ext uri="{BB962C8B-B14F-4D97-AF65-F5344CB8AC3E}">
        <p14:creationId xmlns:p14="http://schemas.microsoft.com/office/powerpoint/2010/main" val="191922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ru-RU" dirty="0" smtClean="0"/>
              <a:t>Сильная программа в социологии знания (Дэвид Блур)</a:t>
            </a:r>
          </a:p>
          <a:p>
            <a:pPr marL="228600" indent="-228600">
              <a:buAutoNum type="arabicPeriod"/>
            </a:pPr>
            <a:endParaRPr lang="ru-RU" dirty="0"/>
          </a:p>
        </p:txBody>
      </p:sp>
      <p:sp>
        <p:nvSpPr>
          <p:cNvPr id="4" name="Slide Number Placeholder 3"/>
          <p:cNvSpPr>
            <a:spLocks noGrp="1"/>
          </p:cNvSpPr>
          <p:nvPr>
            <p:ph type="sldNum" sz="quarter" idx="10"/>
          </p:nvPr>
        </p:nvSpPr>
        <p:spPr/>
        <p:txBody>
          <a:bodyPr/>
          <a:lstStyle/>
          <a:p>
            <a:fld id="{06682C4F-D82E-40B9-B886-697CC6FEA442}" type="slidenum">
              <a:rPr lang="ru-RU" smtClean="0"/>
              <a:t>5</a:t>
            </a:fld>
            <a:endParaRPr lang="ru-RU"/>
          </a:p>
        </p:txBody>
      </p:sp>
    </p:spTree>
    <p:extLst>
      <p:ext uri="{BB962C8B-B14F-4D97-AF65-F5344CB8AC3E}">
        <p14:creationId xmlns:p14="http://schemas.microsoft.com/office/powerpoint/2010/main" val="211833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ru-RU" dirty="0" smtClean="0"/>
              <a:t>Д. Блур:</a:t>
            </a:r>
            <a:r>
              <a:rPr lang="ru-RU" baseline="0" dirty="0" smtClean="0"/>
              <a:t> подлинная теория познания сводится к когнитивной психологии. </a:t>
            </a:r>
          </a:p>
          <a:p>
            <a:pPr marL="228600" indent="-228600">
              <a:buAutoNum type="arabicPeriod"/>
            </a:pPr>
            <a:r>
              <a:rPr lang="ru-RU" baseline="0" dirty="0" smtClean="0"/>
              <a:t>Э. Голдман: СЭ не должна сводится к частным научным дисциплинам, она должна выполнять и нормативную зачдачу.</a:t>
            </a:r>
          </a:p>
          <a:p>
            <a:pPr marL="228600" indent="-228600">
              <a:buAutoNum type="arabicPeriod"/>
            </a:pPr>
            <a:r>
              <a:rPr lang="ru-RU" baseline="0" dirty="0" smtClean="0"/>
              <a:t>С. Фуллер: промежуточная позиция, опирается на Хабермаса, рассматривает СЭ как интегративную дисциплину, занимающуюся ролью и местом науки в обществе, функциями знания и проч.</a:t>
            </a:r>
            <a:endParaRPr lang="ru-RU" dirty="0"/>
          </a:p>
        </p:txBody>
      </p:sp>
      <p:sp>
        <p:nvSpPr>
          <p:cNvPr id="4" name="Slide Number Placeholder 3"/>
          <p:cNvSpPr>
            <a:spLocks noGrp="1"/>
          </p:cNvSpPr>
          <p:nvPr>
            <p:ph type="sldNum" sz="quarter" idx="10"/>
          </p:nvPr>
        </p:nvSpPr>
        <p:spPr/>
        <p:txBody>
          <a:bodyPr/>
          <a:lstStyle/>
          <a:p>
            <a:fld id="{06682C4F-D82E-40B9-B886-697CC6FEA442}" type="slidenum">
              <a:rPr lang="ru-RU" smtClean="0"/>
              <a:t>9</a:t>
            </a:fld>
            <a:endParaRPr lang="ru-RU"/>
          </a:p>
        </p:txBody>
      </p:sp>
    </p:spTree>
    <p:extLst>
      <p:ext uri="{BB962C8B-B14F-4D97-AF65-F5344CB8AC3E}">
        <p14:creationId xmlns:p14="http://schemas.microsoft.com/office/powerpoint/2010/main" val="216888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«Вместо определения знания как истинного мнения, социолог рассматривает в каечтсве знания все то, что человек за него принимает… В особенности социолога интересуют представления, принятые как сами собой разумеющиеся, как институализированные</a:t>
            </a:r>
            <a:r>
              <a:rPr lang="ru-RU" baseline="0" dirty="0" smtClean="0"/>
              <a:t> представления…»</a:t>
            </a:r>
            <a:endParaRPr lang="ru-RU" dirty="0"/>
          </a:p>
        </p:txBody>
      </p:sp>
      <p:sp>
        <p:nvSpPr>
          <p:cNvPr id="4" name="Slide Number Placeholder 3"/>
          <p:cNvSpPr>
            <a:spLocks noGrp="1"/>
          </p:cNvSpPr>
          <p:nvPr>
            <p:ph type="sldNum" sz="quarter" idx="10"/>
          </p:nvPr>
        </p:nvSpPr>
        <p:spPr/>
        <p:txBody>
          <a:bodyPr/>
          <a:lstStyle/>
          <a:p>
            <a:fld id="{06682C4F-D82E-40B9-B886-697CC6FEA442}" type="slidenum">
              <a:rPr lang="ru-RU" smtClean="0"/>
              <a:t>10</a:t>
            </a:fld>
            <a:endParaRPr lang="ru-RU"/>
          </a:p>
        </p:txBody>
      </p:sp>
    </p:spTree>
    <p:extLst>
      <p:ext uri="{BB962C8B-B14F-4D97-AF65-F5344CB8AC3E}">
        <p14:creationId xmlns:p14="http://schemas.microsoft.com/office/powerpoint/2010/main" val="273859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Мнение = все индивидуальные</a:t>
            </a:r>
            <a:r>
              <a:rPr lang="ru-RU" baseline="0" dirty="0" smtClean="0"/>
              <a:t> верования</a:t>
            </a:r>
            <a:endParaRPr lang="ru-RU" dirty="0"/>
          </a:p>
        </p:txBody>
      </p:sp>
      <p:sp>
        <p:nvSpPr>
          <p:cNvPr id="4" name="Slide Number Placeholder 3"/>
          <p:cNvSpPr>
            <a:spLocks noGrp="1"/>
          </p:cNvSpPr>
          <p:nvPr>
            <p:ph type="sldNum" sz="quarter" idx="10"/>
          </p:nvPr>
        </p:nvSpPr>
        <p:spPr/>
        <p:txBody>
          <a:bodyPr/>
          <a:lstStyle/>
          <a:p>
            <a:fld id="{06682C4F-D82E-40B9-B886-697CC6FEA442}" type="slidenum">
              <a:rPr lang="ru-RU" smtClean="0"/>
              <a:t>12</a:t>
            </a:fld>
            <a:endParaRPr lang="ru-RU"/>
          </a:p>
        </p:txBody>
      </p:sp>
    </p:spTree>
    <p:extLst>
      <p:ext uri="{BB962C8B-B14F-4D97-AF65-F5344CB8AC3E}">
        <p14:creationId xmlns:p14="http://schemas.microsoft.com/office/powerpoint/2010/main" val="164765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06682C4F-D82E-40B9-B886-697CC6FEA442}" type="slidenum">
              <a:rPr lang="ru-RU" smtClean="0"/>
              <a:t>13</a:t>
            </a:fld>
            <a:endParaRPr lang="ru-RU"/>
          </a:p>
        </p:txBody>
      </p:sp>
    </p:spTree>
    <p:extLst>
      <p:ext uri="{BB962C8B-B14F-4D97-AF65-F5344CB8AC3E}">
        <p14:creationId xmlns:p14="http://schemas.microsoft.com/office/powerpoint/2010/main" val="54798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Истина = как высшая ценность</a:t>
            </a:r>
            <a:endParaRPr lang="ru-RU" dirty="0"/>
          </a:p>
        </p:txBody>
      </p:sp>
      <p:sp>
        <p:nvSpPr>
          <p:cNvPr id="4" name="Slide Number Placeholder 3"/>
          <p:cNvSpPr>
            <a:spLocks noGrp="1"/>
          </p:cNvSpPr>
          <p:nvPr>
            <p:ph type="sldNum" sz="quarter" idx="10"/>
          </p:nvPr>
        </p:nvSpPr>
        <p:spPr/>
        <p:txBody>
          <a:bodyPr/>
          <a:lstStyle/>
          <a:p>
            <a:fld id="{06682C4F-D82E-40B9-B886-697CC6FEA442}" type="slidenum">
              <a:rPr lang="ru-RU" smtClean="0"/>
              <a:t>21</a:t>
            </a:fld>
            <a:endParaRPr lang="ru-RU"/>
          </a:p>
        </p:txBody>
      </p:sp>
    </p:spTree>
    <p:extLst>
      <p:ext uri="{BB962C8B-B14F-4D97-AF65-F5344CB8AC3E}">
        <p14:creationId xmlns:p14="http://schemas.microsoft.com/office/powerpoint/2010/main" val="349666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Наши знания связаны с контекстом (стандартами научности, принятой методологией исследования, критерии оценки высказываний и др.)</a:t>
            </a:r>
            <a:endParaRPr lang="ru-RU" dirty="0"/>
          </a:p>
        </p:txBody>
      </p:sp>
      <p:sp>
        <p:nvSpPr>
          <p:cNvPr id="4" name="Slide Number Placeholder 3"/>
          <p:cNvSpPr>
            <a:spLocks noGrp="1"/>
          </p:cNvSpPr>
          <p:nvPr>
            <p:ph type="sldNum" sz="quarter" idx="10"/>
          </p:nvPr>
        </p:nvSpPr>
        <p:spPr/>
        <p:txBody>
          <a:bodyPr/>
          <a:lstStyle/>
          <a:p>
            <a:fld id="{06682C4F-D82E-40B9-B886-697CC6FEA442}" type="slidenum">
              <a:rPr lang="ru-RU" smtClean="0"/>
              <a:t>24</a:t>
            </a:fld>
            <a:endParaRPr lang="ru-RU"/>
          </a:p>
        </p:txBody>
      </p:sp>
    </p:spTree>
    <p:extLst>
      <p:ext uri="{BB962C8B-B14F-4D97-AF65-F5344CB8AC3E}">
        <p14:creationId xmlns:p14="http://schemas.microsoft.com/office/powerpoint/2010/main" val="314101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4701BB-7CA5-41E5-A00B-615A9A6E75E7}" type="datetimeFigureOut">
              <a:rPr lang="ru-RU" smtClean="0"/>
              <a:t>22.02.2014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764AA2-5550-476E-A2CE-7291495BD1A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701BB-7CA5-41E5-A00B-615A9A6E75E7}" type="datetimeFigureOut">
              <a:rPr lang="ru-RU" smtClean="0"/>
              <a:t>22.02.2014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764AA2-5550-476E-A2CE-7291495BD1A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701BB-7CA5-41E5-A00B-615A9A6E75E7}" type="datetimeFigureOut">
              <a:rPr lang="ru-RU" smtClean="0"/>
              <a:t>22.02.2014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764AA2-5550-476E-A2CE-7291495BD1A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701BB-7CA5-41E5-A00B-615A9A6E75E7}" type="datetimeFigureOut">
              <a:rPr lang="ru-RU" smtClean="0"/>
              <a:t>22.02.2014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764AA2-5550-476E-A2CE-7291495BD1A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4701BB-7CA5-41E5-A00B-615A9A6E75E7}" type="datetimeFigureOut">
              <a:rPr lang="ru-RU" smtClean="0"/>
              <a:t>22.02.2014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764AA2-5550-476E-A2CE-7291495BD1A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4701BB-7CA5-41E5-A00B-615A9A6E75E7}" type="datetimeFigureOut">
              <a:rPr lang="ru-RU" smtClean="0"/>
              <a:t>22.02.2014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764AA2-5550-476E-A2CE-7291495BD1A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4701BB-7CA5-41E5-A00B-615A9A6E75E7}" type="datetimeFigureOut">
              <a:rPr lang="ru-RU" smtClean="0"/>
              <a:t>22.02.2014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5764AA2-5550-476E-A2CE-7291495BD1A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4701BB-7CA5-41E5-A00B-615A9A6E75E7}" type="datetimeFigureOut">
              <a:rPr lang="ru-RU" smtClean="0"/>
              <a:t>22.02.2014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5764AA2-5550-476E-A2CE-7291495BD1A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701BB-7CA5-41E5-A00B-615A9A6E75E7}" type="datetimeFigureOut">
              <a:rPr lang="ru-RU" smtClean="0"/>
              <a:t>22.02.2014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5764AA2-5550-476E-A2CE-7291495BD1A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4701BB-7CA5-41E5-A00B-615A9A6E75E7}" type="datetimeFigureOut">
              <a:rPr lang="ru-RU" smtClean="0"/>
              <a:t>22.02.2014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764AA2-5550-476E-A2CE-7291495BD1A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4701BB-7CA5-41E5-A00B-615A9A6E75E7}" type="datetimeFigureOut">
              <a:rPr lang="ru-RU" smtClean="0"/>
              <a:t>22.02.2014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764AA2-5550-476E-A2CE-7291495BD1A6}"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714701BB-7CA5-41E5-A00B-615A9A6E75E7}" type="datetimeFigureOut">
              <a:rPr lang="ru-RU" smtClean="0"/>
              <a:t>22.02.2014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35764AA2-5550-476E-A2CE-7291495BD1A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C00000"/>
                </a:solidFill>
              </a:rPr>
              <a:t>Социальная эпистемология</a:t>
            </a:r>
            <a:endParaRPr lang="ru-RU" dirty="0">
              <a:solidFill>
                <a:srgbClr val="C00000"/>
              </a:solidFill>
            </a:endParaRPr>
          </a:p>
        </p:txBody>
      </p:sp>
      <p:sp>
        <p:nvSpPr>
          <p:cNvPr id="5" name="Rectangle 4"/>
          <p:cNvSpPr/>
          <p:nvPr/>
        </p:nvSpPr>
        <p:spPr>
          <a:xfrm>
            <a:off x="251520" y="2060848"/>
            <a:ext cx="8299487" cy="2308324"/>
          </a:xfrm>
          <a:prstGeom prst="rect">
            <a:avLst/>
          </a:prstGeom>
        </p:spPr>
        <p:txBody>
          <a:bodyPr wrap="square">
            <a:spAutoFit/>
          </a:bodyPr>
          <a:lstStyle/>
          <a:p>
            <a:r>
              <a:rPr lang="ru-RU" sz="2400" dirty="0" smtClean="0"/>
              <a:t>Мысль о том, что содержание и форма знания зависят от социальных условий, - во многих концепциях (К.Маркс, М. Фуко и др.)</a:t>
            </a:r>
          </a:p>
          <a:p>
            <a:endParaRPr lang="ru-RU" sz="2400" dirty="0"/>
          </a:p>
          <a:p>
            <a:r>
              <a:rPr lang="ru-RU" sz="2400" dirty="0" smtClean="0"/>
              <a:t>В 20 в. – более сильные утверждения о том, что социальные факторы ОПРЕДЕЛЯЮТ знание.</a:t>
            </a:r>
            <a:endParaRPr lang="ru-RU"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052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474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solidFill>
                  <a:srgbClr val="C00000"/>
                </a:solidFill>
              </a:rPr>
              <a:t>Сильная программа в социологии знания </a:t>
            </a:r>
            <a:br>
              <a:rPr lang="ru-RU" dirty="0" smtClean="0">
                <a:solidFill>
                  <a:srgbClr val="C00000"/>
                </a:solidFill>
              </a:rPr>
            </a:br>
            <a:endParaRPr lang="ru-RU" dirty="0">
              <a:solidFill>
                <a:srgbClr val="C00000"/>
              </a:solidFill>
            </a:endParaRPr>
          </a:p>
        </p:txBody>
      </p:sp>
      <p:sp>
        <p:nvSpPr>
          <p:cNvPr id="6" name="Rectangle 5"/>
          <p:cNvSpPr/>
          <p:nvPr/>
        </p:nvSpPr>
        <p:spPr>
          <a:xfrm>
            <a:off x="1259632" y="2132856"/>
            <a:ext cx="6984776" cy="1015663"/>
          </a:xfrm>
          <a:prstGeom prst="rect">
            <a:avLst/>
          </a:prstGeom>
        </p:spPr>
        <p:txBody>
          <a:bodyPr wrap="square">
            <a:spAutoFit/>
          </a:bodyPr>
          <a:lstStyle/>
          <a:p>
            <a:r>
              <a:rPr lang="ru-RU" sz="2000" dirty="0"/>
              <a:t>Д. </a:t>
            </a:r>
            <a:r>
              <a:rPr lang="ru-RU" sz="2000" dirty="0" smtClean="0"/>
              <a:t>Блур (р. 1942)</a:t>
            </a:r>
          </a:p>
          <a:p>
            <a:endParaRPr lang="ru-RU" sz="2000" dirty="0"/>
          </a:p>
          <a:p>
            <a:r>
              <a:rPr lang="ru-RU" sz="2000" dirty="0" smtClean="0"/>
              <a:t>Книга «</a:t>
            </a:r>
            <a:r>
              <a:rPr lang="en-US" sz="2000" dirty="0"/>
              <a:t>Knowledge and Social </a:t>
            </a:r>
            <a:r>
              <a:rPr lang="en-US" sz="2000" dirty="0" smtClean="0"/>
              <a:t>Imagery</a:t>
            </a:r>
            <a:r>
              <a:rPr lang="ru-RU" sz="2000" dirty="0" smtClean="0"/>
              <a:t>»</a:t>
            </a:r>
            <a:endParaRPr lang="ru-RU"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110419"/>
            <a:ext cx="10668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597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20688"/>
            <a:ext cx="7344816" cy="3046988"/>
          </a:xfrm>
          <a:prstGeom prst="rect">
            <a:avLst/>
          </a:prstGeom>
        </p:spPr>
        <p:txBody>
          <a:bodyPr wrap="square">
            <a:spAutoFit/>
          </a:bodyPr>
          <a:lstStyle/>
          <a:p>
            <a:pPr algn="just"/>
            <a:r>
              <a:rPr lang="ru-RU" sz="2400" i="1" dirty="0" smtClean="0"/>
              <a:t>Блур:</a:t>
            </a:r>
          </a:p>
          <a:p>
            <a:pPr algn="just"/>
            <a:r>
              <a:rPr lang="ru-RU" sz="2400" i="1" dirty="0" smtClean="0"/>
              <a:t>«Вместо </a:t>
            </a:r>
            <a:r>
              <a:rPr lang="ru-RU" sz="2400" i="1" dirty="0"/>
              <a:t>определения знания как истинного мнения, социолог рассматривает в качестве знания все то, что человек за него принимает… В особенности социолога интересуют представления, принятые как сами собой разумеющиеся, как институализированные представления…»</a:t>
            </a:r>
          </a:p>
        </p:txBody>
      </p:sp>
    </p:spTree>
    <p:extLst>
      <p:ext uri="{BB962C8B-B14F-4D97-AF65-F5344CB8AC3E}">
        <p14:creationId xmlns:p14="http://schemas.microsoft.com/office/powerpoint/2010/main" val="3900024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Знание = то, что социально санкционировано</a:t>
            </a:r>
            <a:br>
              <a:rPr lang="ru-RU" dirty="0" smtClean="0"/>
            </a:br>
            <a:endParaRPr lang="ru-RU" dirty="0"/>
          </a:p>
        </p:txBody>
      </p:sp>
      <p:sp>
        <p:nvSpPr>
          <p:cNvPr id="7" name="Rectangle 6"/>
          <p:cNvSpPr/>
          <p:nvPr/>
        </p:nvSpPr>
        <p:spPr>
          <a:xfrm>
            <a:off x="611560" y="2276873"/>
            <a:ext cx="6840760" cy="2308324"/>
          </a:xfrm>
          <a:prstGeom prst="rect">
            <a:avLst/>
          </a:prstGeom>
        </p:spPr>
        <p:txBody>
          <a:bodyPr wrap="square">
            <a:spAutoFit/>
          </a:bodyPr>
          <a:lstStyle/>
          <a:p>
            <a:r>
              <a:rPr lang="ru-RU" sz="2400" dirty="0" smtClean="0">
                <a:solidFill>
                  <a:srgbClr val="C00000"/>
                </a:solidFill>
              </a:rPr>
              <a:t>Принципы сильной программы:</a:t>
            </a:r>
          </a:p>
          <a:p>
            <a:endParaRPr lang="ru-RU" sz="2400" dirty="0" smtClean="0"/>
          </a:p>
          <a:p>
            <a:r>
              <a:rPr lang="ru-RU" sz="2400" dirty="0" smtClean="0"/>
              <a:t>1. Социология знания должна быть каузальной (изучать условия, порождающие опред. Формы и состояния знания)</a:t>
            </a:r>
            <a:endParaRPr lang="ru-RU" sz="2400" dirty="0"/>
          </a:p>
        </p:txBody>
      </p:sp>
    </p:spTree>
    <p:extLst>
      <p:ext uri="{BB962C8B-B14F-4D97-AF65-F5344CB8AC3E}">
        <p14:creationId xmlns:p14="http://schemas.microsoft.com/office/powerpoint/2010/main" val="1490423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80728"/>
            <a:ext cx="7272808" cy="4154984"/>
          </a:xfrm>
          <a:prstGeom prst="rect">
            <a:avLst/>
          </a:prstGeom>
        </p:spPr>
        <p:txBody>
          <a:bodyPr wrap="square">
            <a:spAutoFit/>
          </a:bodyPr>
          <a:lstStyle/>
          <a:p>
            <a:pPr algn="just"/>
            <a:r>
              <a:rPr lang="ru-RU" sz="2400" dirty="0"/>
              <a:t>2. Социология знания д.б. беспристрастной</a:t>
            </a:r>
            <a:r>
              <a:rPr lang="ru-RU" sz="2400" dirty="0" smtClean="0"/>
              <a:t>.</a:t>
            </a:r>
          </a:p>
          <a:p>
            <a:pPr algn="just"/>
            <a:endParaRPr lang="ru-RU" sz="2400" dirty="0"/>
          </a:p>
          <a:p>
            <a:pPr algn="just"/>
            <a:r>
              <a:rPr lang="ru-RU" sz="2400" dirty="0"/>
              <a:t>3. Социология знания должна объяснять знания симметрично (одними и теми же причинами объяснять успехи и неудачи, истинные и ложные представления). </a:t>
            </a:r>
            <a:endParaRPr lang="ru-RU" sz="2400" dirty="0" smtClean="0"/>
          </a:p>
          <a:p>
            <a:pPr algn="just"/>
            <a:endParaRPr lang="ru-RU" sz="2400" dirty="0"/>
          </a:p>
          <a:p>
            <a:pPr algn="just"/>
            <a:r>
              <a:rPr lang="ru-RU" sz="2400" dirty="0"/>
              <a:t>4. Социология знания д.б. рефлексивной (т.е. объяснения должны быть применимы к ней самой)</a:t>
            </a:r>
          </a:p>
        </p:txBody>
      </p:sp>
    </p:spTree>
    <p:extLst>
      <p:ext uri="{BB962C8B-B14F-4D97-AF65-F5344CB8AC3E}">
        <p14:creationId xmlns:p14="http://schemas.microsoft.com/office/powerpoint/2010/main" val="3708956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7346"/>
            <a:ext cx="8640960" cy="5262979"/>
          </a:xfrm>
          <a:prstGeom prst="rect">
            <a:avLst/>
          </a:prstGeom>
        </p:spPr>
        <p:txBody>
          <a:bodyPr wrap="square">
            <a:spAutoFit/>
          </a:bodyPr>
          <a:lstStyle/>
          <a:p>
            <a:pPr algn="just"/>
            <a:r>
              <a:rPr lang="ru-RU" sz="2400" dirty="0"/>
              <a:t>Важная черта современного состояния дел в С. э. — противостояние двух подходов: </a:t>
            </a:r>
            <a:r>
              <a:rPr lang="ru-RU" sz="2400" b="1" dirty="0"/>
              <a:t>консервативного</a:t>
            </a:r>
            <a:r>
              <a:rPr lang="ru-RU" sz="2400" dirty="0"/>
              <a:t> </a:t>
            </a:r>
            <a:r>
              <a:rPr lang="ru-RU" sz="2400" dirty="0" smtClean="0"/>
              <a:t>(Э. Голдман)и </a:t>
            </a:r>
            <a:r>
              <a:rPr lang="ru-RU" sz="2400" b="1" dirty="0" smtClean="0"/>
              <a:t>радикального (социально-конструктивистского</a:t>
            </a:r>
            <a:r>
              <a:rPr lang="ru-RU" sz="2400" dirty="0"/>
              <a:t>). </a:t>
            </a:r>
            <a:endParaRPr lang="ru-RU" sz="2400" dirty="0" smtClean="0"/>
          </a:p>
          <a:p>
            <a:pPr algn="just"/>
            <a:r>
              <a:rPr lang="ru-RU" sz="2400" dirty="0" smtClean="0">
                <a:solidFill>
                  <a:srgbClr val="C00000"/>
                </a:solidFill>
              </a:rPr>
              <a:t>1-й</a:t>
            </a:r>
            <a:r>
              <a:rPr lang="ru-RU" sz="2400" dirty="0" smtClean="0"/>
              <a:t> исходит </a:t>
            </a:r>
            <a:r>
              <a:rPr lang="ru-RU" sz="2400" dirty="0"/>
              <a:t>из классических допущений о центральности для эпистемологии понятий истины, </a:t>
            </a:r>
            <a:r>
              <a:rPr lang="ru-RU" sz="2400" dirty="0" smtClean="0"/>
              <a:t>рациональности</a:t>
            </a:r>
            <a:r>
              <a:rPr lang="ru-RU" sz="2400" dirty="0"/>
              <a:t>. </a:t>
            </a:r>
            <a:endParaRPr lang="ru-RU" sz="2400" dirty="0" smtClean="0"/>
          </a:p>
          <a:p>
            <a:pPr algn="just"/>
            <a:r>
              <a:rPr lang="ru-RU" sz="2400" dirty="0" smtClean="0">
                <a:solidFill>
                  <a:srgbClr val="C00000"/>
                </a:solidFill>
              </a:rPr>
              <a:t>2-й</a:t>
            </a:r>
            <a:r>
              <a:rPr lang="ru-RU" sz="2400" dirty="0" smtClean="0"/>
              <a:t> делает </a:t>
            </a:r>
            <a:r>
              <a:rPr lang="ru-RU" sz="2400" dirty="0"/>
              <a:t>упор на социальной детерминации и социально-исторической релятивности убеждений любого вида, считая такую детерминацию и релятивность несовместимыми с «</a:t>
            </a:r>
            <a:r>
              <a:rPr lang="ru-RU" sz="2400" dirty="0" smtClean="0"/>
              <a:t>абсолютизированными</a:t>
            </a:r>
            <a:r>
              <a:rPr lang="ru-RU" sz="2400" dirty="0"/>
              <a:t>», вырванными из социально-исторически-культурного контекста понятиями истины и рациональности</a:t>
            </a:r>
            <a:r>
              <a:rPr lang="ru-RU" dirty="0"/>
              <a:t>.</a:t>
            </a:r>
          </a:p>
        </p:txBody>
      </p:sp>
    </p:spTree>
    <p:extLst>
      <p:ext uri="{BB962C8B-B14F-4D97-AF65-F5344CB8AC3E}">
        <p14:creationId xmlns:p14="http://schemas.microsoft.com/office/powerpoint/2010/main" val="3264221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484785"/>
            <a:ext cx="6534472" cy="2308324"/>
          </a:xfrm>
          <a:prstGeom prst="rect">
            <a:avLst/>
          </a:prstGeom>
        </p:spPr>
        <p:txBody>
          <a:bodyPr wrap="square">
            <a:spAutoFit/>
          </a:bodyPr>
          <a:lstStyle/>
          <a:p>
            <a:r>
              <a:rPr lang="en-US" dirty="0"/>
              <a:t> Goldman A. I. Knowledge in a Social World. Oxford, N. Y. 2003</a:t>
            </a:r>
            <a:r>
              <a:rPr lang="en-US" dirty="0" smtClean="0"/>
              <a:t>.</a:t>
            </a:r>
            <a:endParaRPr lang="ru-RU" dirty="0" smtClean="0"/>
          </a:p>
          <a:p>
            <a:endParaRPr lang="ru-RU" dirty="0"/>
          </a:p>
          <a:p>
            <a:pPr algn="just"/>
            <a:r>
              <a:rPr lang="ru-RU" dirty="0"/>
              <a:t>Э. </a:t>
            </a:r>
            <a:r>
              <a:rPr lang="ru-RU" dirty="0" smtClean="0"/>
              <a:t>Голдман противопоставляет </a:t>
            </a:r>
            <a:r>
              <a:rPr lang="ru-RU" dirty="0"/>
              <a:t>свою </a:t>
            </a:r>
            <a:r>
              <a:rPr lang="ru-RU" dirty="0" smtClean="0"/>
              <a:t>программу</a:t>
            </a:r>
            <a:endParaRPr lang="ru-RU" dirty="0"/>
          </a:p>
          <a:p>
            <a:r>
              <a:rPr lang="ru-RU" dirty="0"/>
              <a:t>«</a:t>
            </a:r>
            <a:r>
              <a:rPr lang="ru-RU" dirty="0" smtClean="0"/>
              <a:t>сильной программе» Эдинбургской </a:t>
            </a:r>
            <a:r>
              <a:rPr lang="ru-RU" dirty="0"/>
              <a:t>школы </a:t>
            </a:r>
            <a:r>
              <a:rPr lang="ru-RU" dirty="0" smtClean="0"/>
              <a:t>(Д</a:t>
            </a:r>
            <a:r>
              <a:rPr lang="ru-RU" dirty="0"/>
              <a:t>. </a:t>
            </a:r>
            <a:r>
              <a:rPr lang="ru-RU" dirty="0" smtClean="0"/>
              <a:t>Блуру).</a:t>
            </a:r>
          </a:p>
          <a:p>
            <a:endParaRPr lang="ru-RU" dirty="0"/>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073086"/>
            <a:ext cx="2630083" cy="339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926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36713"/>
            <a:ext cx="8208912" cy="3539430"/>
          </a:xfrm>
          <a:prstGeom prst="rect">
            <a:avLst/>
          </a:prstGeom>
        </p:spPr>
        <p:txBody>
          <a:bodyPr wrap="square">
            <a:spAutoFit/>
          </a:bodyPr>
          <a:lstStyle/>
          <a:p>
            <a:pPr algn="just"/>
            <a:r>
              <a:rPr lang="ru-RU" dirty="0" smtClean="0"/>
              <a:t>«</a:t>
            </a:r>
            <a:r>
              <a:rPr lang="en-US" sz="2800" i="1" dirty="0" smtClean="0"/>
              <a:t>Contrary </a:t>
            </a:r>
            <a:r>
              <a:rPr lang="en-US" sz="2800" i="1" dirty="0"/>
              <a:t>to postmodernism and social constructionism, “social factors” need not totally corrupt the pursuit of truth and knowledge. It therefore makes sense to investigate the specific ways that assorted social and interpersonal practices influence, positively or negatively, the extent and accuracy of human knowledge</a:t>
            </a:r>
            <a:r>
              <a:rPr lang="en-US" dirty="0" smtClean="0"/>
              <a:t>.</a:t>
            </a:r>
            <a:r>
              <a:rPr lang="ru-RU" dirty="0" smtClean="0"/>
              <a:t>»</a:t>
            </a:r>
            <a:r>
              <a:rPr lang="en-US" dirty="0" smtClean="0"/>
              <a:t> </a:t>
            </a:r>
            <a:endParaRPr lang="ru-RU" dirty="0"/>
          </a:p>
        </p:txBody>
      </p:sp>
    </p:spTree>
    <p:extLst>
      <p:ext uri="{BB962C8B-B14F-4D97-AF65-F5344CB8AC3E}">
        <p14:creationId xmlns:p14="http://schemas.microsoft.com/office/powerpoint/2010/main" val="2844947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a:t>«</a:t>
            </a:r>
            <a:r>
              <a:rPr lang="ru-RU" dirty="0">
                <a:solidFill>
                  <a:srgbClr val="C00000"/>
                </a:solidFill>
              </a:rPr>
              <a:t>Веритистская» (от лат. veritas – </a:t>
            </a:r>
            <a:r>
              <a:rPr lang="ru-RU" dirty="0" smtClean="0">
                <a:solidFill>
                  <a:srgbClr val="C00000"/>
                </a:solidFill>
              </a:rPr>
              <a:t>истина) оценка социальных </a:t>
            </a:r>
            <a:r>
              <a:rPr lang="ru-RU" dirty="0">
                <a:solidFill>
                  <a:srgbClr val="C00000"/>
                </a:solidFill>
              </a:rPr>
              <a:t>практик</a:t>
            </a:r>
          </a:p>
        </p:txBody>
      </p:sp>
      <p:sp>
        <p:nvSpPr>
          <p:cNvPr id="3" name="Rectangle 2"/>
          <p:cNvSpPr/>
          <p:nvPr/>
        </p:nvSpPr>
        <p:spPr>
          <a:xfrm>
            <a:off x="539552" y="2132856"/>
            <a:ext cx="8280920" cy="3416320"/>
          </a:xfrm>
          <a:prstGeom prst="rect">
            <a:avLst/>
          </a:prstGeom>
        </p:spPr>
        <p:txBody>
          <a:bodyPr wrap="square">
            <a:spAutoFit/>
          </a:bodyPr>
          <a:lstStyle/>
          <a:p>
            <a:pPr algn="just"/>
            <a:r>
              <a:rPr lang="ru-RU" sz="2400" dirty="0" smtClean="0"/>
              <a:t>Убеждению </a:t>
            </a:r>
            <a:r>
              <a:rPr lang="ru-RU" sz="2400" dirty="0"/>
              <a:t>приписывается определенная </a:t>
            </a:r>
          </a:p>
          <a:p>
            <a:pPr algn="just"/>
            <a:r>
              <a:rPr lang="ru-RU" sz="2400" dirty="0"/>
              <a:t>ценность (V-ценность) в зависимости от того, насколько данное убеждение приближается </a:t>
            </a:r>
          </a:p>
          <a:p>
            <a:pPr algn="just"/>
            <a:r>
              <a:rPr lang="ru-RU" sz="2400" dirty="0"/>
              <a:t>к реальному положению дел. В связи с этим становится возможна «веритистская» оценка </a:t>
            </a:r>
          </a:p>
          <a:p>
            <a:pPr algn="just"/>
            <a:r>
              <a:rPr lang="ru-RU" sz="2400" dirty="0"/>
              <a:t>(V-оценка) социальной практики на основании того, в какой степени использование </a:t>
            </a:r>
          </a:p>
          <a:p>
            <a:pPr algn="just"/>
            <a:r>
              <a:rPr lang="ru-RU" sz="2400" dirty="0"/>
              <a:t>данной практики приводит к формированию у </a:t>
            </a:r>
            <a:r>
              <a:rPr lang="ru-RU" sz="2400" dirty="0" smtClean="0"/>
              <a:t>субъектов V-ценных </a:t>
            </a:r>
            <a:r>
              <a:rPr lang="ru-RU" sz="2400" dirty="0"/>
              <a:t>убеждений (знаний).</a:t>
            </a:r>
          </a:p>
        </p:txBody>
      </p:sp>
    </p:spTree>
    <p:extLst>
      <p:ext uri="{BB962C8B-B14F-4D97-AF65-F5344CB8AC3E}">
        <p14:creationId xmlns:p14="http://schemas.microsoft.com/office/powerpoint/2010/main" val="395922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692696"/>
            <a:ext cx="8064896" cy="5262979"/>
          </a:xfrm>
          <a:prstGeom prst="rect">
            <a:avLst/>
          </a:prstGeom>
        </p:spPr>
        <p:txBody>
          <a:bodyPr wrap="square">
            <a:spAutoFit/>
          </a:bodyPr>
          <a:lstStyle/>
          <a:p>
            <a:pPr algn="just"/>
            <a:r>
              <a:rPr lang="ru-RU" sz="2800" dirty="0" smtClean="0"/>
              <a:t>Т.Е. речь идет не об убеждениях (как у Блура), а об </a:t>
            </a:r>
            <a:r>
              <a:rPr lang="ru-RU" sz="2800" b="1" dirty="0" smtClean="0"/>
              <a:t>истинных</a:t>
            </a:r>
            <a:r>
              <a:rPr lang="ru-RU" sz="2800" dirty="0" smtClean="0"/>
              <a:t> убеждениях.</a:t>
            </a:r>
          </a:p>
          <a:p>
            <a:pPr algn="just"/>
            <a:endParaRPr lang="ru-RU" sz="2800" dirty="0" smtClean="0"/>
          </a:p>
          <a:p>
            <a:pPr algn="just"/>
            <a:r>
              <a:rPr lang="ru-RU" sz="2800" dirty="0" smtClean="0"/>
              <a:t>Значит, эпистемология </a:t>
            </a:r>
            <a:r>
              <a:rPr lang="ru-RU" sz="2800" dirty="0"/>
              <a:t>– </a:t>
            </a:r>
            <a:r>
              <a:rPr lang="ru-RU" sz="2800" dirty="0" smtClean="0"/>
              <a:t>теория </a:t>
            </a:r>
            <a:r>
              <a:rPr lang="ru-RU" sz="2800" dirty="0"/>
              <a:t>о знании в </a:t>
            </a:r>
            <a:r>
              <a:rPr lang="ru-RU" sz="2800" u="sng" dirty="0"/>
              <a:t>традиционном</a:t>
            </a:r>
            <a:r>
              <a:rPr lang="ru-RU" sz="2800" dirty="0"/>
              <a:t> понимании этого слова, о </a:t>
            </a:r>
            <a:r>
              <a:rPr lang="ru-RU" sz="2800" b="1" i="1" dirty="0"/>
              <a:t>знании как обоснованном </a:t>
            </a:r>
          </a:p>
          <a:p>
            <a:pPr algn="just"/>
            <a:r>
              <a:rPr lang="ru-RU" sz="2800" b="1" i="1" dirty="0"/>
              <a:t>истинном </a:t>
            </a:r>
            <a:r>
              <a:rPr lang="ru-RU" sz="2800" b="1" i="1" dirty="0" smtClean="0"/>
              <a:t>убеждении</a:t>
            </a:r>
            <a:r>
              <a:rPr lang="ru-RU" sz="2800" dirty="0" smtClean="0"/>
              <a:t>, а СЭ – о социальных аспектах знания.</a:t>
            </a:r>
          </a:p>
          <a:p>
            <a:pPr algn="just"/>
            <a:endParaRPr lang="ru-RU" sz="2800" dirty="0" smtClean="0"/>
          </a:p>
          <a:p>
            <a:pPr algn="just"/>
            <a:r>
              <a:rPr lang="ru-RU" sz="2800" dirty="0" smtClean="0"/>
              <a:t>«</a:t>
            </a:r>
            <a:r>
              <a:rPr lang="ru-RU" sz="2800" i="1" dirty="0" smtClean="0"/>
              <a:t>Убеждение </a:t>
            </a:r>
            <a:r>
              <a:rPr lang="ru-RU" sz="2800" i="1" dirty="0"/>
              <a:t>(belief) само по себе не ценно и не должно быть спутано со знанием (knowing</a:t>
            </a:r>
            <a:r>
              <a:rPr lang="ru-RU" sz="2800" i="1" dirty="0" smtClean="0"/>
              <a:t>)» </a:t>
            </a:r>
            <a:r>
              <a:rPr lang="ru-RU" sz="2800" dirty="0" smtClean="0"/>
              <a:t>- подчеркивает Г.</a:t>
            </a:r>
            <a:endParaRPr lang="ru-RU" sz="2800" dirty="0"/>
          </a:p>
        </p:txBody>
      </p:sp>
    </p:spTree>
    <p:extLst>
      <p:ext uri="{BB962C8B-B14F-4D97-AF65-F5344CB8AC3E}">
        <p14:creationId xmlns:p14="http://schemas.microsoft.com/office/powerpoint/2010/main" val="3489655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solidFill>
                  <a:srgbClr val="C00000"/>
                </a:solidFill>
              </a:rPr>
              <a:t>Двухстадийная эпистемическая </a:t>
            </a:r>
            <a:r>
              <a:rPr lang="ru-RU" dirty="0">
                <a:solidFill>
                  <a:srgbClr val="C00000"/>
                </a:solidFill>
              </a:rPr>
              <a:t>модель</a:t>
            </a:r>
          </a:p>
        </p:txBody>
      </p:sp>
      <p:sp>
        <p:nvSpPr>
          <p:cNvPr id="3" name="Rectangle 2"/>
          <p:cNvSpPr/>
          <p:nvPr/>
        </p:nvSpPr>
        <p:spPr>
          <a:xfrm>
            <a:off x="611560" y="1772816"/>
            <a:ext cx="8208912" cy="4154984"/>
          </a:xfrm>
          <a:prstGeom prst="rect">
            <a:avLst/>
          </a:prstGeom>
        </p:spPr>
        <p:txBody>
          <a:bodyPr wrap="square">
            <a:spAutoFit/>
          </a:bodyPr>
          <a:lstStyle/>
          <a:p>
            <a:pPr algn="just"/>
            <a:r>
              <a:rPr lang="ru-RU" sz="2400" dirty="0"/>
              <a:t>1) </a:t>
            </a:r>
            <a:r>
              <a:rPr lang="ru-RU" sz="2400" b="1" u="sng" dirty="0" smtClean="0"/>
              <a:t>«</a:t>
            </a:r>
            <a:r>
              <a:rPr lang="ru-RU" sz="2400" b="1" u="sng" dirty="0"/>
              <a:t>стадия отбора стандартов</a:t>
            </a:r>
            <a:r>
              <a:rPr lang="ru-RU" sz="2400" b="1" u="sng" dirty="0" smtClean="0"/>
              <a:t>»: </a:t>
            </a:r>
            <a:r>
              <a:rPr lang="ru-RU" sz="2400" dirty="0"/>
              <a:t>общество выбирает эпистемические </a:t>
            </a:r>
            <a:r>
              <a:rPr lang="ru-RU" sz="2400" dirty="0" smtClean="0"/>
              <a:t>стандарты</a:t>
            </a:r>
            <a:r>
              <a:rPr lang="ru-RU" sz="2400" dirty="0"/>
              <a:t>, процессы формирования убеждений или методы, доставляющие </a:t>
            </a:r>
            <a:r>
              <a:rPr lang="ru-RU" sz="2400" dirty="0" smtClean="0"/>
              <a:t>эпистемические гарантии; </a:t>
            </a:r>
            <a:endParaRPr lang="ru-RU" sz="2400" dirty="0"/>
          </a:p>
          <a:p>
            <a:pPr algn="just"/>
            <a:r>
              <a:rPr lang="ru-RU" sz="2400" dirty="0"/>
              <a:t>2) </a:t>
            </a:r>
            <a:r>
              <a:rPr lang="ru-RU" sz="2400" b="1" u="sng" dirty="0" smtClean="0"/>
              <a:t>«стадия </a:t>
            </a:r>
            <a:r>
              <a:rPr lang="ru-RU" sz="2400" b="1" u="sng" dirty="0"/>
              <a:t>развертывания стандартов</a:t>
            </a:r>
            <a:r>
              <a:rPr lang="ru-RU" sz="2400" b="1" u="sng" dirty="0" smtClean="0"/>
              <a:t>»</a:t>
            </a:r>
            <a:r>
              <a:rPr lang="ru-RU" sz="2400" dirty="0" smtClean="0"/>
              <a:t>: </a:t>
            </a:r>
            <a:r>
              <a:rPr lang="ru-RU" sz="2400" dirty="0"/>
              <a:t>члены общества применяют </a:t>
            </a:r>
            <a:r>
              <a:rPr lang="ru-RU" sz="2400" dirty="0" smtClean="0"/>
              <a:t>выбранные </a:t>
            </a:r>
            <a:r>
              <a:rPr lang="ru-RU" sz="2400" dirty="0"/>
              <a:t>стандарты путем вынесения суждения о том, является ли каждое конкретное </a:t>
            </a:r>
            <a:r>
              <a:rPr lang="ru-RU" sz="2400" dirty="0" smtClean="0"/>
              <a:t>индивидуальное </a:t>
            </a:r>
            <a:r>
              <a:rPr lang="ru-RU" sz="2400" dirty="0"/>
              <a:t>убеждение «гарантированным», то есть произведено ли оно при участии </a:t>
            </a:r>
            <a:r>
              <a:rPr lang="ru-RU" sz="2400" dirty="0" smtClean="0"/>
              <a:t>соответствующих </a:t>
            </a:r>
            <a:r>
              <a:rPr lang="ru-RU" sz="2400" dirty="0"/>
              <a:t>процессов или методов</a:t>
            </a:r>
          </a:p>
        </p:txBody>
      </p:sp>
    </p:spTree>
    <p:extLst>
      <p:ext uri="{BB962C8B-B14F-4D97-AF65-F5344CB8AC3E}">
        <p14:creationId xmlns:p14="http://schemas.microsoft.com/office/powerpoint/2010/main" val="2622963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88" y="-99392"/>
            <a:ext cx="7920880" cy="594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479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836712"/>
            <a:ext cx="7848872" cy="3108543"/>
          </a:xfrm>
          <a:prstGeom prst="rect">
            <a:avLst/>
          </a:prstGeom>
        </p:spPr>
        <p:txBody>
          <a:bodyPr wrap="square">
            <a:spAutoFit/>
          </a:bodyPr>
          <a:lstStyle/>
          <a:p>
            <a:pPr algn="just"/>
            <a:r>
              <a:rPr lang="ru-RU" sz="2800" dirty="0" smtClean="0"/>
              <a:t>У Г.:</a:t>
            </a:r>
          </a:p>
          <a:p>
            <a:pPr algn="just"/>
            <a:r>
              <a:rPr lang="ru-RU" sz="2800" dirty="0" smtClean="0"/>
              <a:t>убеждение </a:t>
            </a:r>
            <a:r>
              <a:rPr lang="ru-RU" sz="2800" dirty="0"/>
              <a:t>действительно обосновано, только если сформировалось </a:t>
            </a:r>
            <a:r>
              <a:rPr lang="ru-RU" sz="2800" dirty="0" smtClean="0"/>
              <a:t>путем </a:t>
            </a:r>
            <a:r>
              <a:rPr lang="ru-RU" sz="2800" dirty="0"/>
              <a:t>действительно надежных процессов, а не только считаемых таковыми тем или </a:t>
            </a:r>
            <a:r>
              <a:rPr lang="ru-RU" sz="2800" dirty="0" smtClean="0"/>
              <a:t>иным </a:t>
            </a:r>
            <a:r>
              <a:rPr lang="ru-RU" sz="2800" dirty="0"/>
              <a:t>обществом. </a:t>
            </a:r>
            <a:r>
              <a:rPr lang="ru-RU" sz="2800" dirty="0" smtClean="0"/>
              <a:t>(Отличие от «сильной программы» Блура)</a:t>
            </a:r>
            <a:endParaRPr lang="ru-RU"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628199"/>
            <a:ext cx="3528392" cy="314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638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solidFill>
                  <a:srgbClr val="C00000"/>
                </a:solidFill>
              </a:rPr>
              <a:t>Истина = как высшая ценность</a:t>
            </a:r>
            <a:br>
              <a:rPr lang="ru-RU" dirty="0">
                <a:solidFill>
                  <a:srgbClr val="C00000"/>
                </a:solidFill>
              </a:rPr>
            </a:br>
            <a:endParaRPr lang="ru-RU" dirty="0">
              <a:solidFill>
                <a:srgbClr val="C00000"/>
              </a:solidFill>
            </a:endParaRPr>
          </a:p>
        </p:txBody>
      </p:sp>
      <p:sp>
        <p:nvSpPr>
          <p:cNvPr id="3" name="Rectangle 2"/>
          <p:cNvSpPr/>
          <p:nvPr/>
        </p:nvSpPr>
        <p:spPr>
          <a:xfrm>
            <a:off x="395536" y="1484784"/>
            <a:ext cx="8352928" cy="4401205"/>
          </a:xfrm>
          <a:prstGeom prst="rect">
            <a:avLst/>
          </a:prstGeom>
        </p:spPr>
        <p:txBody>
          <a:bodyPr wrap="square">
            <a:spAutoFit/>
          </a:bodyPr>
          <a:lstStyle/>
          <a:p>
            <a:r>
              <a:rPr lang="ru-RU" sz="2800" dirty="0"/>
              <a:t>«</a:t>
            </a:r>
            <a:r>
              <a:rPr lang="ru-RU" sz="2800" dirty="0" smtClean="0"/>
              <a:t>Веритистский» подход представляет это как 2 эпистемические ценности: </a:t>
            </a:r>
          </a:p>
          <a:p>
            <a:pPr marL="285750" indent="-285750">
              <a:buFontTx/>
              <a:buChar char="-"/>
            </a:pPr>
            <a:r>
              <a:rPr lang="ru-RU" sz="2800" dirty="0" smtClean="0"/>
              <a:t>Истинное убеждение </a:t>
            </a:r>
          </a:p>
          <a:p>
            <a:pPr marL="285750" indent="-285750">
              <a:buFontTx/>
              <a:buChar char="-"/>
            </a:pPr>
            <a:r>
              <a:rPr lang="ru-RU" sz="2800" dirty="0"/>
              <a:t>И</a:t>
            </a:r>
            <a:r>
              <a:rPr lang="ru-RU" sz="2800" dirty="0" smtClean="0"/>
              <a:t>збежание </a:t>
            </a:r>
            <a:r>
              <a:rPr lang="ru-RU" sz="2800" dirty="0"/>
              <a:t>ошибок</a:t>
            </a:r>
            <a:r>
              <a:rPr lang="ru-RU" sz="2800" dirty="0" smtClean="0"/>
              <a:t>.</a:t>
            </a:r>
          </a:p>
          <a:p>
            <a:pPr marL="285750" indent="-285750">
              <a:buFontTx/>
              <a:buChar char="-"/>
            </a:pPr>
            <a:endParaRPr lang="ru-RU" sz="2800" dirty="0"/>
          </a:p>
          <a:p>
            <a:pPr marL="285750" indent="-285750">
              <a:buFontTx/>
              <a:buChar char="-"/>
            </a:pPr>
            <a:endParaRPr lang="ru-RU" sz="2800" dirty="0" smtClean="0"/>
          </a:p>
          <a:p>
            <a:r>
              <a:rPr lang="ru-RU" sz="2800" b="1" dirty="0" smtClean="0">
                <a:solidFill>
                  <a:srgbClr val="C00000"/>
                </a:solidFill>
              </a:rPr>
              <a:t>понятие </a:t>
            </a:r>
            <a:r>
              <a:rPr lang="ru-RU" sz="2800" b="1" dirty="0">
                <a:solidFill>
                  <a:srgbClr val="C00000"/>
                </a:solidFill>
              </a:rPr>
              <a:t>степени уверенности (degree of belief) </a:t>
            </a:r>
            <a:r>
              <a:rPr lang="ru-RU" sz="2800" dirty="0"/>
              <a:t>субъекта познания в </a:t>
            </a:r>
            <a:r>
              <a:rPr lang="ru-RU" sz="2800" dirty="0" smtClean="0"/>
              <a:t>истинности </a:t>
            </a:r>
            <a:r>
              <a:rPr lang="ru-RU" sz="2800" dirty="0"/>
              <a:t>конкретного утверждения, </a:t>
            </a:r>
            <a:r>
              <a:rPr lang="ru-RU" sz="2800" dirty="0" smtClean="0"/>
              <a:t>к-рой </a:t>
            </a:r>
            <a:r>
              <a:rPr lang="ru-RU" sz="2800" dirty="0"/>
              <a:t>можно приписать </a:t>
            </a:r>
            <a:r>
              <a:rPr lang="ru-RU" sz="2800" dirty="0" smtClean="0"/>
              <a:t>числовое значение </a:t>
            </a:r>
            <a:r>
              <a:rPr lang="ru-RU" sz="2800" dirty="0"/>
              <a:t>от 0 до 1. </a:t>
            </a:r>
          </a:p>
        </p:txBody>
      </p:sp>
      <p:sp>
        <p:nvSpPr>
          <p:cNvPr id="4" name="Down Arrow 3"/>
          <p:cNvSpPr/>
          <p:nvPr/>
        </p:nvSpPr>
        <p:spPr>
          <a:xfrm>
            <a:off x="3347864" y="3253338"/>
            <a:ext cx="7006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348319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ru-RU" dirty="0" smtClean="0">
                <a:solidFill>
                  <a:srgbClr val="C00000"/>
                </a:solidFill>
              </a:rPr>
              <a:t>Различает </a:t>
            </a:r>
            <a:r>
              <a:rPr lang="ru-RU" dirty="0">
                <a:solidFill>
                  <a:srgbClr val="C00000"/>
                </a:solidFill>
              </a:rPr>
              <a:t>формирующие </a:t>
            </a:r>
            <a:r>
              <a:rPr lang="ru-RU" dirty="0" smtClean="0">
                <a:solidFill>
                  <a:srgbClr val="C00000"/>
                </a:solidFill>
              </a:rPr>
              <a:t>процессы </a:t>
            </a:r>
            <a:r>
              <a:rPr lang="ru-RU" dirty="0">
                <a:solidFill>
                  <a:srgbClr val="C00000"/>
                </a:solidFill>
              </a:rPr>
              <a:t>и </a:t>
            </a:r>
            <a:r>
              <a:rPr lang="ru-RU" dirty="0" smtClean="0">
                <a:solidFill>
                  <a:srgbClr val="C00000"/>
                </a:solidFill>
              </a:rPr>
              <a:t>методы</a:t>
            </a:r>
            <a:endParaRPr lang="ru-RU" dirty="0">
              <a:solidFill>
                <a:srgbClr val="C00000"/>
              </a:solidFill>
            </a:endParaRPr>
          </a:p>
        </p:txBody>
      </p:sp>
      <p:sp>
        <p:nvSpPr>
          <p:cNvPr id="5" name="Rectangle 4"/>
          <p:cNvSpPr/>
          <p:nvPr/>
        </p:nvSpPr>
        <p:spPr>
          <a:xfrm>
            <a:off x="323528" y="1916832"/>
            <a:ext cx="8712968" cy="3108543"/>
          </a:xfrm>
          <a:prstGeom prst="rect">
            <a:avLst/>
          </a:prstGeom>
        </p:spPr>
        <p:txBody>
          <a:bodyPr wrap="square">
            <a:spAutoFit/>
          </a:bodyPr>
          <a:lstStyle/>
          <a:p>
            <a:pPr algn="just"/>
            <a:r>
              <a:rPr lang="ru-RU" sz="2800" b="1" dirty="0" smtClean="0"/>
              <a:t>Процессы</a:t>
            </a:r>
            <a:r>
              <a:rPr lang="ru-RU" sz="2800" dirty="0" smtClean="0"/>
              <a:t> – </a:t>
            </a:r>
            <a:r>
              <a:rPr lang="ru-RU" sz="2800" dirty="0"/>
              <a:t>часть фундаментальной когнитивной архитектуры </a:t>
            </a:r>
            <a:r>
              <a:rPr lang="ru-RU" sz="2800" dirty="0" smtClean="0"/>
              <a:t>человека</a:t>
            </a:r>
            <a:r>
              <a:rPr lang="ru-RU" sz="2800" dirty="0"/>
              <a:t> </a:t>
            </a:r>
            <a:r>
              <a:rPr lang="ru-RU" sz="2800" dirty="0" smtClean="0"/>
              <a:t>(априорная, изучается психологией – умеренный натурализм).</a:t>
            </a:r>
          </a:p>
          <a:p>
            <a:pPr algn="just"/>
            <a:endParaRPr lang="ru-RU" sz="2800" dirty="0"/>
          </a:p>
          <a:p>
            <a:pPr algn="just"/>
            <a:r>
              <a:rPr lang="ru-RU" sz="2800" b="1" dirty="0"/>
              <a:t>Методы</a:t>
            </a:r>
            <a:r>
              <a:rPr lang="ru-RU" sz="2800" dirty="0"/>
              <a:t> – то, чему человек научается, обычно путем культурной трансмиссии. </a:t>
            </a:r>
          </a:p>
        </p:txBody>
      </p:sp>
    </p:spTree>
    <p:extLst>
      <p:ext uri="{BB962C8B-B14F-4D97-AF65-F5344CB8AC3E}">
        <p14:creationId xmlns:p14="http://schemas.microsoft.com/office/powerpoint/2010/main" val="1733828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smtClean="0">
                <a:solidFill>
                  <a:srgbClr val="FF0000"/>
                </a:solidFill>
              </a:rPr>
              <a:t>Э. Голдман</a:t>
            </a:r>
            <a:endParaRPr lang="ru-RU" dirty="0">
              <a:solidFill>
                <a:srgbClr val="FF0000"/>
              </a:solidFill>
            </a:endParaRPr>
          </a:p>
        </p:txBody>
      </p:sp>
      <p:sp>
        <p:nvSpPr>
          <p:cNvPr id="6" name="Rectangle 5"/>
          <p:cNvSpPr/>
          <p:nvPr/>
        </p:nvSpPr>
        <p:spPr>
          <a:xfrm>
            <a:off x="323528" y="1412776"/>
            <a:ext cx="8208912" cy="4893647"/>
          </a:xfrm>
          <a:prstGeom prst="rect">
            <a:avLst/>
          </a:prstGeom>
        </p:spPr>
        <p:txBody>
          <a:bodyPr wrap="square">
            <a:spAutoFit/>
          </a:bodyPr>
          <a:lstStyle/>
          <a:p>
            <a:pPr algn="just"/>
            <a:r>
              <a:rPr lang="ru-RU" sz="2400" b="1" dirty="0" smtClean="0"/>
              <a:t>Историческое </a:t>
            </a:r>
            <a:r>
              <a:rPr lang="ru-RU" sz="2400" b="1" dirty="0"/>
              <a:t>case </a:t>
            </a:r>
            <a:r>
              <a:rPr lang="ru-RU" sz="2400" b="1" dirty="0" smtClean="0"/>
              <a:t>study</a:t>
            </a:r>
            <a:r>
              <a:rPr lang="ru-RU" sz="2400" dirty="0" smtClean="0"/>
              <a:t>: </a:t>
            </a:r>
          </a:p>
          <a:p>
            <a:pPr algn="just"/>
            <a:r>
              <a:rPr lang="ru-RU" sz="2400" dirty="0" smtClean="0"/>
              <a:t>исследование </a:t>
            </a:r>
            <a:r>
              <a:rPr lang="ru-RU" sz="2400" dirty="0"/>
              <a:t>разного рода социальных практик с точки зрения хранения, распределения, обмена, производства и использования знаний. В современном информационном обществе, или «обществе знаний», эта область практически </a:t>
            </a:r>
            <a:r>
              <a:rPr lang="ru-RU" sz="2400" dirty="0" smtClean="0"/>
              <a:t>безгранична (поиск истины для </a:t>
            </a:r>
            <a:r>
              <a:rPr lang="ru-RU" sz="2400" dirty="0"/>
              <a:t>принятия </a:t>
            </a:r>
            <a:r>
              <a:rPr lang="ru-RU" sz="2400" dirty="0" smtClean="0"/>
              <a:t>решения; способы </a:t>
            </a:r>
            <a:r>
              <a:rPr lang="ru-RU" sz="2400" dirty="0"/>
              <a:t>аргументации и </a:t>
            </a:r>
            <a:r>
              <a:rPr lang="ru-RU" sz="2400" dirty="0" smtClean="0"/>
              <a:t>хранения знаний </a:t>
            </a:r>
            <a:r>
              <a:rPr lang="ru-RU" sz="2400" dirty="0"/>
              <a:t>с помощью книг, библиотек, компьютера, Интернета; оперирование со знанием и сознанием во всех сферах </a:t>
            </a:r>
            <a:r>
              <a:rPr lang="ru-RU" sz="2400" dirty="0" smtClean="0"/>
              <a:t>системах </a:t>
            </a:r>
            <a:r>
              <a:rPr lang="ru-RU" sz="2400" dirty="0"/>
              <a:t>образования, в политических, церковных и иных социальных институтах</a:t>
            </a:r>
            <a:r>
              <a:rPr lang="ru-RU" sz="2400" dirty="0" smtClean="0"/>
              <a:t>.)</a:t>
            </a:r>
            <a:endParaRPr lang="ru-RU" sz="2400" dirty="0"/>
          </a:p>
        </p:txBody>
      </p:sp>
    </p:spTree>
    <p:extLst>
      <p:ext uri="{BB962C8B-B14F-4D97-AF65-F5344CB8AC3E}">
        <p14:creationId xmlns:p14="http://schemas.microsoft.com/office/powerpoint/2010/main" val="3367618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ru-RU" dirty="0" smtClean="0">
                <a:solidFill>
                  <a:srgbClr val="C00000"/>
                </a:solidFill>
              </a:rPr>
              <a:t>Эпистемологический контекстуализм</a:t>
            </a:r>
            <a:endParaRPr lang="ru-RU" dirty="0">
              <a:solidFill>
                <a:srgbClr val="C00000"/>
              </a:solidFill>
            </a:endParaRPr>
          </a:p>
        </p:txBody>
      </p:sp>
      <p:sp>
        <p:nvSpPr>
          <p:cNvPr id="4" name="Rectangle 3"/>
          <p:cNvSpPr/>
          <p:nvPr/>
        </p:nvSpPr>
        <p:spPr>
          <a:xfrm>
            <a:off x="611560" y="2132856"/>
            <a:ext cx="6246440" cy="1938992"/>
          </a:xfrm>
          <a:prstGeom prst="rect">
            <a:avLst/>
          </a:prstGeom>
        </p:spPr>
        <p:txBody>
          <a:bodyPr wrap="square">
            <a:spAutoFit/>
          </a:bodyPr>
          <a:lstStyle/>
          <a:p>
            <a:pPr algn="just"/>
            <a:r>
              <a:rPr lang="ru-RU" sz="2400" dirty="0"/>
              <a:t>Наши знания связаны с контекстом (стандартами научности, принятой методологией исследования, критерии оценки высказываний и др.)</a:t>
            </a:r>
          </a:p>
        </p:txBody>
      </p:sp>
    </p:spTree>
    <p:extLst>
      <p:ext uri="{BB962C8B-B14F-4D97-AF65-F5344CB8AC3E}">
        <p14:creationId xmlns:p14="http://schemas.microsoft.com/office/powerpoint/2010/main" val="3672165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выводы</a:t>
            </a:r>
            <a:endParaRPr lang="ru-RU" dirty="0"/>
          </a:p>
        </p:txBody>
      </p:sp>
      <p:sp>
        <p:nvSpPr>
          <p:cNvPr id="3" name="Rectangle 2"/>
          <p:cNvSpPr/>
          <p:nvPr/>
        </p:nvSpPr>
        <p:spPr>
          <a:xfrm>
            <a:off x="395536" y="1556791"/>
            <a:ext cx="8424936" cy="2031325"/>
          </a:xfrm>
          <a:prstGeom prst="rect">
            <a:avLst/>
          </a:prstGeom>
        </p:spPr>
        <p:txBody>
          <a:bodyPr wrap="square">
            <a:spAutoFit/>
          </a:bodyPr>
          <a:lstStyle/>
          <a:p>
            <a:pPr algn="just"/>
            <a:r>
              <a:rPr lang="ru-RU" dirty="0" smtClean="0"/>
              <a:t>СЭ </a:t>
            </a:r>
            <a:r>
              <a:rPr lang="ru-RU" dirty="0"/>
              <a:t>- одна из современных областей </a:t>
            </a:r>
            <a:r>
              <a:rPr lang="ru-RU" dirty="0" smtClean="0"/>
              <a:t>исследования </a:t>
            </a:r>
            <a:r>
              <a:rPr lang="ru-RU" dirty="0"/>
              <a:t>познавательного процесса, которая последние </a:t>
            </a:r>
            <a:r>
              <a:rPr lang="ru-RU" dirty="0" smtClean="0"/>
              <a:t>30 лет </a:t>
            </a:r>
            <a:r>
              <a:rPr lang="ru-RU" dirty="0"/>
              <a:t>активно развивается, продуцирует новые подходы и порождает </a:t>
            </a:r>
            <a:r>
              <a:rPr lang="ru-RU" dirty="0" smtClean="0"/>
              <a:t>дискуссии</a:t>
            </a:r>
            <a:r>
              <a:rPr lang="ru-RU" dirty="0"/>
              <a:t>. </a:t>
            </a:r>
            <a:endParaRPr lang="ru-RU" dirty="0" smtClean="0"/>
          </a:p>
          <a:p>
            <a:pPr algn="just"/>
            <a:r>
              <a:rPr lang="ru-RU" dirty="0" smtClean="0"/>
              <a:t>Ее </a:t>
            </a:r>
            <a:r>
              <a:rPr lang="ru-RU" dirty="0"/>
              <a:t>концептуальным ядром является </a:t>
            </a:r>
            <a:r>
              <a:rPr lang="ru-RU" b="1" dirty="0"/>
              <a:t>тезис о социальной </a:t>
            </a:r>
            <a:r>
              <a:rPr lang="ru-RU" b="1" dirty="0" smtClean="0"/>
              <a:t> природе </a:t>
            </a:r>
            <a:r>
              <a:rPr lang="ru-RU" b="1" dirty="0"/>
              <a:t>и социальной обусловленности познания</a:t>
            </a:r>
            <a:r>
              <a:rPr lang="ru-RU" dirty="0"/>
              <a:t>, </a:t>
            </a:r>
            <a:r>
              <a:rPr lang="ru-RU" dirty="0" smtClean="0"/>
              <a:t>к-рый </a:t>
            </a:r>
            <a:r>
              <a:rPr lang="ru-RU" dirty="0"/>
              <a:t>у разных </a:t>
            </a:r>
            <a:r>
              <a:rPr lang="ru-RU" dirty="0" smtClean="0"/>
              <a:t>исследователей </a:t>
            </a:r>
            <a:r>
              <a:rPr lang="ru-RU" dirty="0"/>
              <a:t>получает собственную интерпретацию и из </a:t>
            </a:r>
            <a:r>
              <a:rPr lang="ru-RU" dirty="0" smtClean="0"/>
              <a:t>к-рого делаются </a:t>
            </a:r>
            <a:r>
              <a:rPr lang="ru-RU" dirty="0"/>
              <a:t>разные выводы. </a:t>
            </a:r>
          </a:p>
        </p:txBody>
      </p:sp>
    </p:spTree>
    <p:extLst>
      <p:ext uri="{BB962C8B-B14F-4D97-AF65-F5344CB8AC3E}">
        <p14:creationId xmlns:p14="http://schemas.microsoft.com/office/powerpoint/2010/main" val="4293243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14" y="-243408"/>
            <a:ext cx="9575734" cy="72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037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6840760"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002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08719"/>
            <a:ext cx="5710188" cy="428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423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Представители современной СЭ:</a:t>
            </a:r>
            <a:endParaRPr lang="ru-RU" dirty="0"/>
          </a:p>
        </p:txBody>
      </p:sp>
      <p:sp>
        <p:nvSpPr>
          <p:cNvPr id="3" name="Rectangle 2"/>
          <p:cNvSpPr/>
          <p:nvPr/>
        </p:nvSpPr>
        <p:spPr>
          <a:xfrm>
            <a:off x="611560" y="2204864"/>
            <a:ext cx="7992888" cy="3108543"/>
          </a:xfrm>
          <a:prstGeom prst="rect">
            <a:avLst/>
          </a:prstGeom>
        </p:spPr>
        <p:txBody>
          <a:bodyPr wrap="square">
            <a:spAutoFit/>
          </a:bodyPr>
          <a:lstStyle/>
          <a:p>
            <a:r>
              <a:rPr lang="ru-RU" sz="2800" dirty="0" smtClean="0"/>
              <a:t>Э. Голдман (США), Д. Блур (Великобритания), С. Фуллер (Великобритания), Фр. Шмит (Германия) и другие.</a:t>
            </a:r>
          </a:p>
          <a:p>
            <a:endParaRPr lang="ru-RU" sz="2800" dirty="0"/>
          </a:p>
          <a:p>
            <a:r>
              <a:rPr lang="ru-RU" sz="2800" dirty="0" smtClean="0"/>
              <a:t>В понимании СЭ – значительный разброс точек зрения:</a:t>
            </a:r>
            <a:endParaRPr lang="ru-RU" sz="2800" dirty="0"/>
          </a:p>
        </p:txBody>
      </p:sp>
    </p:spTree>
    <p:extLst>
      <p:ext uri="{BB962C8B-B14F-4D97-AF65-F5344CB8AC3E}">
        <p14:creationId xmlns:p14="http://schemas.microsoft.com/office/powerpoint/2010/main" val="913683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8424936" cy="3785652"/>
          </a:xfrm>
          <a:prstGeom prst="rect">
            <a:avLst/>
          </a:prstGeom>
        </p:spPr>
        <p:txBody>
          <a:bodyPr wrap="square">
            <a:spAutoFit/>
          </a:bodyPr>
          <a:lstStyle/>
          <a:p>
            <a:pPr algn="just"/>
            <a:r>
              <a:rPr lang="ru-RU" sz="2400" dirty="0" smtClean="0"/>
              <a:t> Э. Голдман:</a:t>
            </a:r>
          </a:p>
          <a:p>
            <a:pPr algn="just"/>
            <a:endParaRPr lang="ru-RU" sz="2400" dirty="0" smtClean="0"/>
          </a:p>
          <a:p>
            <a:pPr algn="just"/>
            <a:r>
              <a:rPr lang="ru-RU" sz="2400" dirty="0" smtClean="0"/>
              <a:t>«</a:t>
            </a:r>
            <a:r>
              <a:rPr lang="ru-RU" sz="2400" i="1" dirty="0" smtClean="0"/>
              <a:t>Социальная эпистемология — богато разветвленная дисциплина. Различные теоретики применяют различающиеся подходы, и выбор позиций (options) довольно разнообразен, часто ортогонален по отношению друг к другу. Подход, который я предпочитаю, состоит в исследовании социальных практик в терминах их воздействия </a:t>
            </a:r>
          </a:p>
          <a:p>
            <a:pPr algn="just"/>
            <a:r>
              <a:rPr lang="ru-RU" sz="2400" i="1" dirty="0" smtClean="0"/>
              <a:t>на процесс приобретения знаний</a:t>
            </a:r>
            <a:r>
              <a:rPr lang="ru-RU" sz="2400" dirty="0" smtClean="0"/>
              <a:t>» </a:t>
            </a:r>
            <a:endParaRPr lang="ru-RU" sz="2400" dirty="0"/>
          </a:p>
        </p:txBody>
      </p:sp>
    </p:spTree>
    <p:extLst>
      <p:ext uri="{BB962C8B-B14F-4D97-AF65-F5344CB8AC3E}">
        <p14:creationId xmlns:p14="http://schemas.microsoft.com/office/powerpoint/2010/main" val="2700545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124744"/>
            <a:ext cx="7416824" cy="3600986"/>
          </a:xfrm>
          <a:prstGeom prst="rect">
            <a:avLst/>
          </a:prstGeom>
        </p:spPr>
        <p:txBody>
          <a:bodyPr wrap="square">
            <a:spAutoFit/>
          </a:bodyPr>
          <a:lstStyle/>
          <a:p>
            <a:r>
              <a:rPr lang="ru-RU" dirty="0" smtClean="0"/>
              <a:t>Фр. Шмидт:</a:t>
            </a:r>
          </a:p>
          <a:p>
            <a:endParaRPr lang="ru-RU" dirty="0" smtClean="0"/>
          </a:p>
          <a:p>
            <a:pPr algn="just"/>
            <a:r>
              <a:rPr lang="ru-RU" sz="2400" dirty="0" smtClean="0"/>
              <a:t>«Социальная эпистемология — это концептуальное и нормативное исследование релевантности знанию социальных отношений, ролей, интересов и институтов… Социальная эпистемология сосредотачивается на вопросе, следует ли понимать знание индивидуалистически или социально…». </a:t>
            </a:r>
            <a:endParaRPr lang="ru-RU" sz="2400" dirty="0"/>
          </a:p>
        </p:txBody>
      </p:sp>
    </p:spTree>
    <p:extLst>
      <p:ext uri="{BB962C8B-B14F-4D97-AF65-F5344CB8AC3E}">
        <p14:creationId xmlns:p14="http://schemas.microsoft.com/office/powerpoint/2010/main" val="951054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4623"/>
            <a:ext cx="8064896" cy="4370427"/>
          </a:xfrm>
          <a:prstGeom prst="rect">
            <a:avLst/>
          </a:prstGeom>
        </p:spPr>
        <p:txBody>
          <a:bodyPr wrap="square">
            <a:spAutoFit/>
          </a:bodyPr>
          <a:lstStyle/>
          <a:p>
            <a:pPr algn="just"/>
            <a:r>
              <a:rPr lang="ru-RU" dirty="0" smtClean="0"/>
              <a:t>У. Элстон:</a:t>
            </a:r>
          </a:p>
          <a:p>
            <a:pPr algn="just"/>
            <a:r>
              <a:rPr lang="ru-RU" dirty="0" smtClean="0"/>
              <a:t>«</a:t>
            </a:r>
            <a:r>
              <a:rPr lang="ru-RU" sz="2000" i="1" dirty="0" smtClean="0"/>
              <a:t>Социальное входит в эпистемологию во множестве обличий. Вместо того чтобы иметь в виду эпистемолога, обращающегося к тому, во что верят (beliefs), и к индивидуальным когнитивным объектам, как это обычно было в данной дисциплине, социальная эпистемология </a:t>
            </a:r>
            <a:r>
              <a:rPr lang="ru-RU" sz="2000" i="1" dirty="0"/>
              <a:t>может </a:t>
            </a:r>
            <a:r>
              <a:rPr lang="ru-RU" sz="2000" i="1" dirty="0" smtClean="0"/>
              <a:t>изучать </a:t>
            </a:r>
            <a:r>
              <a:rPr lang="ru-RU" sz="2000" i="1" dirty="0"/>
              <a:t>то, что мы (члены определенной социальной группы) знаем или во </a:t>
            </a:r>
            <a:r>
              <a:rPr lang="ru-RU" sz="2000" i="1" dirty="0" smtClean="0"/>
              <a:t>что </a:t>
            </a:r>
            <a:r>
              <a:rPr lang="ru-RU" sz="2000" i="1" dirty="0"/>
              <a:t>верим. Или она может рассматривать знание, «собранное» или «</a:t>
            </a:r>
            <a:r>
              <a:rPr lang="ru-RU" sz="2000" i="1" dirty="0" smtClean="0"/>
              <a:t>воплощенное</a:t>
            </a:r>
            <a:r>
              <a:rPr lang="ru-RU" sz="2000" i="1" dirty="0"/>
              <a:t>» в определенных институциях, дисциплинах или организациях. </a:t>
            </a:r>
            <a:r>
              <a:rPr lang="ru-RU" sz="2000" i="1" dirty="0" smtClean="0"/>
              <a:t>Следовательно</a:t>
            </a:r>
            <a:r>
              <a:rPr lang="ru-RU" sz="2000" i="1" dirty="0"/>
              <a:t>, имеются социально установленные </a:t>
            </a:r>
            <a:r>
              <a:rPr lang="ru-RU" sz="2000" i="1" dirty="0" smtClean="0"/>
              <a:t>санкционированные </a:t>
            </a:r>
            <a:r>
              <a:rPr lang="ru-RU" sz="2000" i="1" dirty="0"/>
              <a:t>процедуры и методы, которые </a:t>
            </a:r>
            <a:r>
              <a:rPr lang="ru-RU" sz="2000" i="1" dirty="0" smtClean="0"/>
              <a:t>направлены </a:t>
            </a:r>
            <a:r>
              <a:rPr lang="ru-RU" sz="2000" i="1" dirty="0"/>
              <a:t>на </a:t>
            </a:r>
            <a:r>
              <a:rPr lang="ru-RU" sz="2000" i="1" dirty="0" smtClean="0"/>
              <a:t>приобретение знания…»</a:t>
            </a:r>
            <a:endParaRPr lang="ru-RU" sz="2000" i="1" dirty="0"/>
          </a:p>
        </p:txBody>
      </p:sp>
    </p:spTree>
    <p:extLst>
      <p:ext uri="{BB962C8B-B14F-4D97-AF65-F5344CB8AC3E}">
        <p14:creationId xmlns:p14="http://schemas.microsoft.com/office/powerpoint/2010/main" val="3216953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Три направления в СЭ:</a:t>
            </a:r>
            <a:endParaRPr lang="ru-RU" dirty="0"/>
          </a:p>
        </p:txBody>
      </p:sp>
      <p:sp>
        <p:nvSpPr>
          <p:cNvPr id="5" name="Rectangle 4"/>
          <p:cNvSpPr/>
          <p:nvPr/>
        </p:nvSpPr>
        <p:spPr>
          <a:xfrm>
            <a:off x="251520" y="1628799"/>
            <a:ext cx="7776864" cy="3785652"/>
          </a:xfrm>
          <a:prstGeom prst="rect">
            <a:avLst/>
          </a:prstGeom>
        </p:spPr>
        <p:txBody>
          <a:bodyPr wrap="square">
            <a:spAutoFit/>
          </a:bodyPr>
          <a:lstStyle/>
          <a:p>
            <a:r>
              <a:rPr lang="ru-RU" sz="2400" dirty="0" smtClean="0"/>
              <a:t>1. </a:t>
            </a:r>
            <a:r>
              <a:rPr lang="ru-RU" sz="2400" dirty="0" smtClean="0">
                <a:solidFill>
                  <a:srgbClr val="FF0000"/>
                </a:solidFill>
              </a:rPr>
              <a:t>Д</a:t>
            </a:r>
            <a:r>
              <a:rPr lang="ru-RU" sz="2400" dirty="0">
                <a:solidFill>
                  <a:srgbClr val="FF0000"/>
                </a:solidFill>
              </a:rPr>
              <a:t>. Блур</a:t>
            </a:r>
            <a:r>
              <a:rPr lang="ru-RU" sz="2400" dirty="0"/>
              <a:t>: подлинная теория познания сводится к когнитивной </a:t>
            </a:r>
            <a:r>
              <a:rPr lang="ru-RU" sz="2400" dirty="0" smtClean="0"/>
              <a:t>социологии. </a:t>
            </a:r>
            <a:endParaRPr lang="ru-RU" sz="2400" dirty="0"/>
          </a:p>
          <a:p>
            <a:r>
              <a:rPr lang="ru-RU" sz="2400" dirty="0" smtClean="0"/>
              <a:t>2. </a:t>
            </a:r>
            <a:r>
              <a:rPr lang="ru-RU" sz="2400" dirty="0" smtClean="0">
                <a:solidFill>
                  <a:srgbClr val="FF0000"/>
                </a:solidFill>
              </a:rPr>
              <a:t>Э</a:t>
            </a:r>
            <a:r>
              <a:rPr lang="ru-RU" sz="2400" dirty="0">
                <a:solidFill>
                  <a:srgbClr val="FF0000"/>
                </a:solidFill>
              </a:rPr>
              <a:t>. Голдман</a:t>
            </a:r>
            <a:r>
              <a:rPr lang="ru-RU" sz="2400" dirty="0"/>
              <a:t>: СЭ не должна сводится к частным научным дисциплинам, она должна выполнять и нормативную </a:t>
            </a:r>
            <a:r>
              <a:rPr lang="ru-RU" sz="2400" dirty="0" smtClean="0"/>
              <a:t>задачу</a:t>
            </a:r>
            <a:r>
              <a:rPr lang="ru-RU" sz="2400" dirty="0"/>
              <a:t>.</a:t>
            </a:r>
          </a:p>
          <a:p>
            <a:r>
              <a:rPr lang="ru-RU" sz="2400" dirty="0" smtClean="0"/>
              <a:t>3. </a:t>
            </a:r>
            <a:r>
              <a:rPr lang="ru-RU" sz="2400" dirty="0" smtClean="0">
                <a:solidFill>
                  <a:srgbClr val="FF0000"/>
                </a:solidFill>
              </a:rPr>
              <a:t>С</a:t>
            </a:r>
            <a:r>
              <a:rPr lang="ru-RU" sz="2400" dirty="0">
                <a:solidFill>
                  <a:srgbClr val="FF0000"/>
                </a:solidFill>
              </a:rPr>
              <a:t>. Фуллер</a:t>
            </a:r>
            <a:r>
              <a:rPr lang="ru-RU" sz="2400" dirty="0"/>
              <a:t>: промежуточная позиция, опирается на Хабермаса, рассматривает СЭ как интегративную дисциплину, занимающуюся ролью и местом науки в обществе, функциями знания и проч.</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311338"/>
            <a:ext cx="1392560" cy="207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353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Template>
  <TotalTime>1617</TotalTime>
  <Words>1271</Words>
  <Application>Microsoft Office PowerPoint</Application>
  <PresentationFormat>On-screen Show (4:3)</PresentationFormat>
  <Paragraphs>95</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Spring</vt:lpstr>
      <vt:lpstr>Социальная эпистемология</vt:lpstr>
      <vt:lpstr>PowerPoint Presentation</vt:lpstr>
      <vt:lpstr>PowerPoint Presentation</vt:lpstr>
      <vt:lpstr>PowerPoint Presentation</vt:lpstr>
      <vt:lpstr>Представители современной СЭ:</vt:lpstr>
      <vt:lpstr>PowerPoint Presentation</vt:lpstr>
      <vt:lpstr>PowerPoint Presentation</vt:lpstr>
      <vt:lpstr>PowerPoint Presentation</vt:lpstr>
      <vt:lpstr>Три направления в СЭ:</vt:lpstr>
      <vt:lpstr>Сильная программа в социологии знания  </vt:lpstr>
      <vt:lpstr>PowerPoint Presentation</vt:lpstr>
      <vt:lpstr>Знание = то, что социально санкционировано </vt:lpstr>
      <vt:lpstr>PowerPoint Presentation</vt:lpstr>
      <vt:lpstr>PowerPoint Presentation</vt:lpstr>
      <vt:lpstr>PowerPoint Presentation</vt:lpstr>
      <vt:lpstr>PowerPoint Presentation</vt:lpstr>
      <vt:lpstr>«Веритистская» (от лат. veritas – истина) оценка социальных практик</vt:lpstr>
      <vt:lpstr>PowerPoint Presentation</vt:lpstr>
      <vt:lpstr>Двухстадийная эпистемическая модель</vt:lpstr>
      <vt:lpstr>PowerPoint Presentation</vt:lpstr>
      <vt:lpstr>Истина = как высшая ценность </vt:lpstr>
      <vt:lpstr>Различает формирующие процессы и методы</vt:lpstr>
      <vt:lpstr>Э. Голдман</vt:lpstr>
      <vt:lpstr>Эпистемологический контекстуализм</vt:lpstr>
      <vt:lpstr>выводы</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Социальная эпистемология</dc:title>
  <dc:creator>Петр</dc:creator>
  <cp:lastModifiedBy>Петр</cp:lastModifiedBy>
  <cp:revision>19</cp:revision>
  <dcterms:created xsi:type="dcterms:W3CDTF">2014-02-14T18:34:00Z</dcterms:created>
  <dcterms:modified xsi:type="dcterms:W3CDTF">2014-02-23T10:41:11Z</dcterms:modified>
</cp:coreProperties>
</file>