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C5DA3BE-5CDF-435C-98C3-D5A097771707}" type="datetimeFigureOut">
              <a:rPr lang="ru-RU" smtClean="0"/>
              <a:t>30.01.2014</a:t>
            </a:fld>
            <a:endParaRPr lang="ru-R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76BCC4C-0156-42CF-8BA1-AECA2A1B36E1}" type="slidenum">
              <a:rPr lang="ru-RU" smtClean="0"/>
              <a:t>‹#›</a:t>
            </a:fld>
            <a:endParaRPr lang="ru-RU"/>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5DA3BE-5CDF-435C-98C3-D5A097771707}" type="datetimeFigureOut">
              <a:rPr lang="ru-RU" smtClean="0"/>
              <a:t>30.01.2014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76BCC4C-0156-42CF-8BA1-AECA2A1B36E1}" type="slidenum">
              <a:rPr lang="ru-RU" smtClean="0"/>
              <a:t>‹#›</a:t>
            </a:fld>
            <a:endParaRPr lang="ru-RU"/>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5DA3BE-5CDF-435C-98C3-D5A097771707}" type="datetimeFigureOut">
              <a:rPr lang="ru-RU" smtClean="0"/>
              <a:t>30.01.2014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76BCC4C-0156-42CF-8BA1-AECA2A1B36E1}" type="slidenum">
              <a:rPr lang="ru-RU" smtClean="0"/>
              <a:t>‹#›</a:t>
            </a:fld>
            <a:endParaRPr lang="ru-RU"/>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5DA3BE-5CDF-435C-98C3-D5A097771707}" type="datetimeFigureOut">
              <a:rPr lang="ru-RU" smtClean="0"/>
              <a:t>30.01.2014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76BCC4C-0156-42CF-8BA1-AECA2A1B36E1}" type="slidenum">
              <a:rPr lang="ru-RU" smtClean="0"/>
              <a:t>‹#›</a:t>
            </a:fld>
            <a:endParaRPr lang="ru-RU"/>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5DA3BE-5CDF-435C-98C3-D5A097771707}" type="datetimeFigureOut">
              <a:rPr lang="ru-RU" smtClean="0"/>
              <a:t>30.01.2014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76BCC4C-0156-42CF-8BA1-AECA2A1B36E1}"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C5DA3BE-5CDF-435C-98C3-D5A097771707}" type="datetimeFigureOut">
              <a:rPr lang="ru-RU" smtClean="0"/>
              <a:t>30.01.2014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76BCC4C-0156-42CF-8BA1-AECA2A1B36E1}" type="slidenum">
              <a:rPr lang="ru-RU" smtClean="0"/>
              <a:t>‹#›</a:t>
            </a:fld>
            <a:endParaRPr lang="ru-RU"/>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C5DA3BE-5CDF-435C-98C3-D5A097771707}" type="datetimeFigureOut">
              <a:rPr lang="ru-RU" smtClean="0"/>
              <a:t>30.01.2014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76BCC4C-0156-42CF-8BA1-AECA2A1B36E1}" type="slidenum">
              <a:rPr lang="ru-RU" smtClean="0"/>
              <a:t>‹#›</a:t>
            </a:fld>
            <a:endParaRPr lang="ru-RU"/>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C5DA3BE-5CDF-435C-98C3-D5A097771707}" type="datetimeFigureOut">
              <a:rPr lang="ru-RU" smtClean="0"/>
              <a:t>30.01.2014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76BCC4C-0156-42CF-8BA1-AECA2A1B36E1}" type="slidenum">
              <a:rPr lang="ru-RU" smtClean="0"/>
              <a:t>‹#›</a:t>
            </a:fld>
            <a:endParaRPr lang="ru-RU"/>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5DA3BE-5CDF-435C-98C3-D5A097771707}" type="datetimeFigureOut">
              <a:rPr lang="ru-RU" smtClean="0"/>
              <a:t>30.01.2014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76BCC4C-0156-42CF-8BA1-AECA2A1B36E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5DA3BE-5CDF-435C-98C3-D5A097771707}" type="datetimeFigureOut">
              <a:rPr lang="ru-RU" smtClean="0"/>
              <a:t>30.01.2014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76BCC4C-0156-42CF-8BA1-AECA2A1B36E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5DA3BE-5CDF-435C-98C3-D5A097771707}" type="datetimeFigureOut">
              <a:rPr lang="ru-RU" smtClean="0"/>
              <a:t>30.01.2014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76BCC4C-0156-42CF-8BA1-AECA2A1B36E1}"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BC5DA3BE-5CDF-435C-98C3-D5A097771707}" type="datetimeFigureOut">
              <a:rPr lang="ru-RU" smtClean="0"/>
              <a:t>30.01.2014</a:t>
            </a:fld>
            <a:endParaRPr lang="ru-RU"/>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276BCC4C-0156-42CF-8BA1-AECA2A1B36E1}"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ru-RU" dirty="0" smtClean="0"/>
              <a:t>Стивен Пинкер (р. 1954) </a:t>
            </a:r>
            <a:endParaRPr lang="ru-RU" dirty="0"/>
          </a:p>
        </p:txBody>
      </p:sp>
      <p:sp>
        <p:nvSpPr>
          <p:cNvPr id="3" name="Subtitle 2"/>
          <p:cNvSpPr>
            <a:spLocks noGrp="1"/>
          </p:cNvSpPr>
          <p:nvPr>
            <p:ph type="subTitle" idx="1"/>
          </p:nvPr>
        </p:nvSpPr>
        <p:spPr/>
        <p:txBody>
          <a:bodyPr>
            <a:normAutofit/>
          </a:bodyPr>
          <a:lstStyle/>
          <a:p>
            <a:pPr algn="just"/>
            <a:r>
              <a:rPr lang="ru-RU" dirty="0" smtClean="0"/>
              <a:t>известный американский психолингвист, последователь, самого известного в мире лингвиста Наума Хомского (Ноама Чомски - </a:t>
            </a:r>
            <a:r>
              <a:rPr lang="en-US" dirty="0" smtClean="0"/>
              <a:t>Chomsky</a:t>
            </a:r>
            <a:r>
              <a:rPr lang="ru-RU" dirty="0" smtClean="0"/>
              <a:t>)</a:t>
            </a:r>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931" y="236376"/>
            <a:ext cx="2031805" cy="1200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35331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ru-RU" dirty="0" smtClean="0"/>
              <a:t>обоснование </a:t>
            </a:r>
            <a:r>
              <a:rPr lang="ru-RU" dirty="0"/>
              <a:t>идеи Хомского о врожденном характере языковой </a:t>
            </a:r>
            <a:r>
              <a:rPr lang="ru-RU" dirty="0" smtClean="0"/>
              <a:t>способности </a:t>
            </a:r>
            <a:r>
              <a:rPr lang="ru-RU" dirty="0"/>
              <a:t>человека</a:t>
            </a:r>
            <a:r>
              <a:rPr lang="ru-RU" dirty="0" smtClean="0"/>
              <a:t>.</a:t>
            </a:r>
          </a:p>
          <a:p>
            <a:pPr lvl="2" algn="just"/>
            <a:r>
              <a:rPr lang="ru-RU" dirty="0" smtClean="0"/>
              <a:t>(«универсальная грамматика»: </a:t>
            </a:r>
            <a:r>
              <a:rPr lang="ru-RU" dirty="0"/>
              <a:t>грамматические принципы, лежащие в основе языков, являются врождёнными и неизменными, а различия между языками </a:t>
            </a:r>
            <a:r>
              <a:rPr lang="ru-RU" dirty="0" smtClean="0"/>
              <a:t>могут </a:t>
            </a:r>
            <a:r>
              <a:rPr lang="ru-RU" dirty="0"/>
              <a:t>быть объяснены в терминах параметрических установок мозга, которые можно сравнить с переключателями. Исходя из этой точки зрения, ребёнку для изучения языка необходимо только выучить лексические единицы (то есть слова) и морфемы, а также определить необходимые значения параметров, что делается на основе нескольких ключевых примеров</a:t>
            </a:r>
            <a:r>
              <a:rPr lang="ru-RU" dirty="0" smtClean="0"/>
              <a:t>.)</a:t>
            </a:r>
            <a:endParaRPr lang="ru-RU" dirty="0"/>
          </a:p>
        </p:txBody>
      </p:sp>
      <p:sp>
        <p:nvSpPr>
          <p:cNvPr id="3" name="Title 2"/>
          <p:cNvSpPr>
            <a:spLocks noGrp="1"/>
          </p:cNvSpPr>
          <p:nvPr>
            <p:ph type="title"/>
          </p:nvPr>
        </p:nvSpPr>
        <p:spPr/>
        <p:txBody>
          <a:bodyPr/>
          <a:lstStyle/>
          <a:p>
            <a:r>
              <a:rPr lang="ru-RU" dirty="0" smtClean="0"/>
              <a:t>«Язык как инстинкт»</a:t>
            </a:r>
            <a:endParaRPr lang="ru-RU" dirty="0"/>
          </a:p>
        </p:txBody>
      </p:sp>
    </p:spTree>
    <p:extLst>
      <p:ext uri="{BB962C8B-B14F-4D97-AF65-F5344CB8AC3E}">
        <p14:creationId xmlns:p14="http://schemas.microsoft.com/office/powerpoint/2010/main" val="2239930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ru-RU" dirty="0"/>
              <a:t>человек выучивает язык потому, что обладает — единственный среди обитателей нашей планеты </a:t>
            </a:r>
            <a:r>
              <a:rPr lang="ru-RU" dirty="0" smtClean="0"/>
              <a:t>—особым </a:t>
            </a:r>
            <a:r>
              <a:rPr lang="ru-RU" b="1" i="1" dirty="0"/>
              <a:t>языковым инстинктом</a:t>
            </a:r>
            <a:r>
              <a:rPr lang="ru-RU" dirty="0"/>
              <a:t>, </a:t>
            </a:r>
            <a:r>
              <a:rPr lang="ru-RU" dirty="0" smtClean="0"/>
              <a:t>аналогичным </a:t>
            </a:r>
            <a:r>
              <a:rPr lang="ru-RU" dirty="0"/>
              <a:t>умению летать у </a:t>
            </a:r>
            <a:r>
              <a:rPr lang="ru-RU" dirty="0" smtClean="0"/>
              <a:t>птиц. </a:t>
            </a:r>
          </a:p>
          <a:p>
            <a:pPr algn="just"/>
            <a:r>
              <a:rPr lang="ru-RU" dirty="0" smtClean="0"/>
              <a:t>Врожденным </a:t>
            </a:r>
            <a:r>
              <a:rPr lang="ru-RU" dirty="0"/>
              <a:t>является не знание какого-то конкретного языка. </a:t>
            </a:r>
            <a:r>
              <a:rPr lang="ru-RU" dirty="0" smtClean="0"/>
              <a:t>(В </a:t>
            </a:r>
            <a:r>
              <a:rPr lang="ru-RU" dirty="0"/>
              <a:t>таком случае мы по-настоящему этот один-единственный язык и выучивали бы</a:t>
            </a:r>
            <a:r>
              <a:rPr lang="ru-RU" dirty="0" smtClean="0"/>
              <a:t>.) Врожденной следует </a:t>
            </a:r>
            <a:r>
              <a:rPr lang="ru-RU" dirty="0"/>
              <a:t>считать некую Универсальную Грамматику (по сути — грамматику Хомского), </a:t>
            </a:r>
            <a:r>
              <a:rPr lang="ru-RU" dirty="0" smtClean="0"/>
              <a:t>т.е</a:t>
            </a:r>
            <a:r>
              <a:rPr lang="ru-RU" dirty="0"/>
              <a:t>. универсальные правила, характерные для любого языка и в каждом </a:t>
            </a:r>
            <a:r>
              <a:rPr lang="ru-RU" dirty="0" smtClean="0"/>
              <a:t>языке </a:t>
            </a:r>
            <a:r>
              <a:rPr lang="ru-RU" dirty="0"/>
              <a:t>конкретизирующиеся. </a:t>
            </a:r>
          </a:p>
        </p:txBody>
      </p:sp>
      <p:sp>
        <p:nvSpPr>
          <p:cNvPr id="3" name="Title 2"/>
          <p:cNvSpPr>
            <a:spLocks noGrp="1"/>
          </p:cNvSpPr>
          <p:nvPr>
            <p:ph type="title"/>
          </p:nvPr>
        </p:nvSpPr>
        <p:spPr/>
        <p:txBody>
          <a:bodyPr/>
          <a:lstStyle/>
          <a:p>
            <a:r>
              <a:rPr lang="ru-RU" dirty="0" smtClean="0"/>
              <a:t>Язык        Мышление</a:t>
            </a:r>
            <a:endParaRPr lang="ru-RU" dirty="0"/>
          </a:p>
        </p:txBody>
      </p:sp>
      <p:sp>
        <p:nvSpPr>
          <p:cNvPr id="4" name="Not Equal 3"/>
          <p:cNvSpPr/>
          <p:nvPr/>
        </p:nvSpPr>
        <p:spPr>
          <a:xfrm>
            <a:off x="3347864" y="764704"/>
            <a:ext cx="698376" cy="745232"/>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29931978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332656"/>
            <a:ext cx="8262664" cy="2677656"/>
          </a:xfrm>
          <a:prstGeom prst="rect">
            <a:avLst/>
          </a:prstGeom>
        </p:spPr>
        <p:txBody>
          <a:bodyPr wrap="square">
            <a:spAutoFit/>
          </a:bodyPr>
          <a:lstStyle/>
          <a:p>
            <a:r>
              <a:rPr lang="ru-RU" sz="3200" b="1" dirty="0" smtClean="0"/>
              <a:t>Нет жесткой корреляции между уровнем интеллекта и уровнем владения языком!!!</a:t>
            </a:r>
          </a:p>
          <a:p>
            <a:endParaRPr lang="ru-RU" sz="3200" b="1" dirty="0"/>
          </a:p>
          <a:p>
            <a:r>
              <a:rPr lang="ru-RU" sz="2400" dirty="0" smtClean="0"/>
              <a:t>Существует невербальное мышление (мышление и язык разделены!), а люди постоянно заняты переводом с некоего «мыслекода» на естественный язык</a:t>
            </a:r>
            <a:endParaRPr lang="ru-RU" sz="24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3497877"/>
            <a:ext cx="2880320" cy="23793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20109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z="2400" dirty="0" smtClean="0">
                <a:solidFill>
                  <a:srgbClr val="002060"/>
                </a:solidFill>
              </a:rPr>
              <a:t>Компромисс </a:t>
            </a:r>
            <a:r>
              <a:rPr lang="ru-RU" sz="2400" dirty="0">
                <a:solidFill>
                  <a:srgbClr val="002060"/>
                </a:solidFill>
              </a:rPr>
              <a:t>между </a:t>
            </a:r>
            <a:r>
              <a:rPr lang="ru-RU" sz="2400" dirty="0" smtClean="0">
                <a:solidFill>
                  <a:srgbClr val="002060"/>
                </a:solidFill>
              </a:rPr>
              <a:t>"лингвистическим детерминизмом" </a:t>
            </a:r>
            <a:r>
              <a:rPr lang="ru-RU" sz="2400" dirty="0">
                <a:solidFill>
                  <a:srgbClr val="002060"/>
                </a:solidFill>
              </a:rPr>
              <a:t>и "</a:t>
            </a:r>
            <a:r>
              <a:rPr lang="ru-RU" sz="2400" dirty="0" smtClean="0">
                <a:solidFill>
                  <a:srgbClr val="002060"/>
                </a:solidFill>
              </a:rPr>
              <a:t>радикальным нативизмом" </a:t>
            </a:r>
            <a:r>
              <a:rPr lang="ru-RU" sz="2400" dirty="0">
                <a:solidFill>
                  <a:srgbClr val="002060"/>
                </a:solidFill>
              </a:rPr>
              <a:t>в науке</a:t>
            </a:r>
          </a:p>
        </p:txBody>
      </p:sp>
      <p:sp>
        <p:nvSpPr>
          <p:cNvPr id="4" name="Text Placeholder 3"/>
          <p:cNvSpPr>
            <a:spLocks noGrp="1"/>
          </p:cNvSpPr>
          <p:nvPr>
            <p:ph type="body" idx="1"/>
          </p:nvPr>
        </p:nvSpPr>
        <p:spPr/>
        <p:txBody>
          <a:bodyPr>
            <a:normAutofit fontScale="92500" lnSpcReduction="20000"/>
          </a:bodyPr>
          <a:lstStyle/>
          <a:p>
            <a:r>
              <a:rPr lang="ru-RU" dirty="0" smtClean="0">
                <a:solidFill>
                  <a:schemeClr val="accent2"/>
                </a:solidFill>
              </a:rPr>
              <a:t>лингвистический детерминизм</a:t>
            </a:r>
          </a:p>
        </p:txBody>
      </p:sp>
      <p:sp>
        <p:nvSpPr>
          <p:cNvPr id="5" name="Content Placeholder 4"/>
          <p:cNvSpPr>
            <a:spLocks noGrp="1"/>
          </p:cNvSpPr>
          <p:nvPr>
            <p:ph sz="half" idx="2"/>
          </p:nvPr>
        </p:nvSpPr>
        <p:spPr/>
        <p:txBody>
          <a:bodyPr/>
          <a:lstStyle/>
          <a:p>
            <a:r>
              <a:rPr lang="ru-RU" dirty="0"/>
              <a:t> речь - это тюрьма для мысли. Слова, которые мы знаем, определяют наше знание мира. </a:t>
            </a:r>
            <a:r>
              <a:rPr lang="ru-RU" dirty="0" smtClean="0"/>
              <a:t>(эскимосы – снег и т.п.)</a:t>
            </a:r>
            <a:endParaRPr lang="ru-RU" dirty="0"/>
          </a:p>
          <a:p>
            <a:endParaRPr lang="ru-RU" dirty="0"/>
          </a:p>
        </p:txBody>
      </p:sp>
      <p:sp>
        <p:nvSpPr>
          <p:cNvPr id="6" name="Text Placeholder 5"/>
          <p:cNvSpPr>
            <a:spLocks noGrp="1"/>
          </p:cNvSpPr>
          <p:nvPr>
            <p:ph type="body" sz="quarter" idx="3"/>
          </p:nvPr>
        </p:nvSpPr>
        <p:spPr/>
        <p:txBody>
          <a:bodyPr/>
          <a:lstStyle/>
          <a:p>
            <a:r>
              <a:rPr lang="ru-RU" dirty="0" smtClean="0"/>
              <a:t>радикальный </a:t>
            </a:r>
            <a:r>
              <a:rPr lang="ru-RU" dirty="0"/>
              <a:t>нативизм</a:t>
            </a:r>
          </a:p>
        </p:txBody>
      </p:sp>
      <p:sp>
        <p:nvSpPr>
          <p:cNvPr id="7" name="Content Placeholder 6"/>
          <p:cNvSpPr>
            <a:spLocks noGrp="1"/>
          </p:cNvSpPr>
          <p:nvPr>
            <p:ph sz="quarter" idx="4"/>
          </p:nvPr>
        </p:nvSpPr>
        <p:spPr/>
        <p:txBody>
          <a:bodyPr/>
          <a:lstStyle/>
          <a:p>
            <a:r>
              <a:rPr lang="ru-RU" dirty="0"/>
              <a:t>все наши ментальные образы </a:t>
            </a:r>
            <a:r>
              <a:rPr lang="ru-RU" dirty="0" smtClean="0"/>
              <a:t>– ок. </a:t>
            </a:r>
            <a:r>
              <a:rPr lang="ru-RU" dirty="0"/>
              <a:t>50 000 слов в обычном словаре - являются </a:t>
            </a:r>
            <a:r>
              <a:rPr lang="ru-RU" dirty="0" smtClean="0"/>
              <a:t>врожденными</a:t>
            </a:r>
          </a:p>
          <a:p>
            <a:pPr marL="0" indent="0">
              <a:buNone/>
            </a:pPr>
            <a:r>
              <a:rPr lang="ru-RU" dirty="0" smtClean="0"/>
              <a:t>(Джерри Фодор и др.)</a:t>
            </a:r>
            <a:endParaRPr lang="ru-RU" dirty="0"/>
          </a:p>
        </p:txBody>
      </p:sp>
    </p:spTree>
    <p:extLst>
      <p:ext uri="{BB962C8B-B14F-4D97-AF65-F5344CB8AC3E}">
        <p14:creationId xmlns:p14="http://schemas.microsoft.com/office/powerpoint/2010/main" val="2089671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fontScale="85000" lnSpcReduction="10000"/>
          </a:bodyPr>
          <a:lstStyle/>
          <a:p>
            <a:r>
              <a:rPr lang="ru-RU" dirty="0"/>
              <a:t>значения слов зависят от </a:t>
            </a:r>
            <a:r>
              <a:rPr lang="ru-RU" dirty="0" smtClean="0"/>
              <a:t>фундаментального </a:t>
            </a:r>
            <a:r>
              <a:rPr lang="ru-RU" dirty="0"/>
              <a:t>каркаса базовых когнитивных </a:t>
            </a:r>
            <a:r>
              <a:rPr lang="ru-RU" dirty="0" smtClean="0"/>
              <a:t>концепций (от Канта.) </a:t>
            </a:r>
          </a:p>
          <a:p>
            <a:pPr marL="0" indent="0" algn="just">
              <a:buNone/>
            </a:pPr>
            <a:r>
              <a:rPr lang="ru-RU" dirty="0" smtClean="0"/>
              <a:t>Времена </a:t>
            </a:r>
            <a:r>
              <a:rPr lang="ru-RU" dirty="0"/>
              <a:t>глаголов, </a:t>
            </a:r>
            <a:r>
              <a:rPr lang="ru-RU" dirty="0" smtClean="0"/>
              <a:t>напр., - благодаря </a:t>
            </a:r>
            <a:r>
              <a:rPr lang="ru-RU" dirty="0"/>
              <a:t>нашему врожденному чувству времени. Существительные ограничиваются нашими интуитивными представлениями о материи, так что мы естественным образом разделяем вещи на две различные </a:t>
            </a:r>
            <a:r>
              <a:rPr lang="ru-RU" dirty="0" smtClean="0"/>
              <a:t>категории: </a:t>
            </a:r>
            <a:r>
              <a:rPr lang="ru-RU" dirty="0"/>
              <a:t>предметы и вещества (камни и яблочные </a:t>
            </a:r>
            <a:r>
              <a:rPr lang="ru-RU" dirty="0" smtClean="0"/>
              <a:t>муссы). </a:t>
            </a:r>
            <a:r>
              <a:rPr lang="ru-RU" u="sng" dirty="0"/>
              <a:t>Каждая материальная категория связана с различным набором грамматических правил</a:t>
            </a:r>
            <a:r>
              <a:rPr lang="ru-RU" dirty="0"/>
              <a:t>. Рассматривая язык из перспективы наших мыслей, Пинкер демонстрирует, что многие кажущиеся произвольными аспекты речи (такие, как различение предметов и веществ) на самом деле не являются таковыми: они побочные продукты нашего развитого ментального механизма.</a:t>
            </a:r>
          </a:p>
        </p:txBody>
      </p:sp>
      <p:sp>
        <p:nvSpPr>
          <p:cNvPr id="7" name="Title 6"/>
          <p:cNvSpPr>
            <a:spLocks noGrp="1"/>
          </p:cNvSpPr>
          <p:nvPr>
            <p:ph type="title"/>
          </p:nvPr>
        </p:nvSpPr>
        <p:spPr/>
        <p:txBody>
          <a:bodyPr/>
          <a:lstStyle/>
          <a:p>
            <a:r>
              <a:rPr lang="ru-RU" sz="2400" dirty="0" smtClean="0"/>
              <a:t>Пинкер: центристская позиция </a:t>
            </a:r>
            <a:r>
              <a:rPr lang="ru-RU" sz="2400" b="1" dirty="0" smtClean="0"/>
              <a:t>«концептуальной семантики»</a:t>
            </a:r>
            <a:r>
              <a:rPr lang="ru-RU" b="1" dirty="0" smtClean="0"/>
              <a:t> </a:t>
            </a:r>
            <a:endParaRPr lang="ru-RU" b="1" dirty="0"/>
          </a:p>
        </p:txBody>
      </p:sp>
    </p:spTree>
    <p:extLst>
      <p:ext uri="{BB962C8B-B14F-4D97-AF65-F5344CB8AC3E}">
        <p14:creationId xmlns:p14="http://schemas.microsoft.com/office/powerpoint/2010/main" val="6098288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ru-RU" dirty="0" smtClean="0"/>
              <a:t>Мы скованы </a:t>
            </a:r>
            <a:r>
              <a:rPr lang="ru-RU" dirty="0"/>
              <a:t>нашими врожденными ограничениями, которые мы даже не можем понять.</a:t>
            </a:r>
          </a:p>
        </p:txBody>
      </p:sp>
      <p:sp>
        <p:nvSpPr>
          <p:cNvPr id="3" name="Title 2"/>
          <p:cNvSpPr>
            <a:spLocks noGrp="1"/>
          </p:cNvSpPr>
          <p:nvPr>
            <p:ph type="title"/>
          </p:nvPr>
        </p:nvSpPr>
        <p:spPr/>
        <p:txBody>
          <a:bodyPr/>
          <a:lstStyle/>
          <a:p>
            <a:r>
              <a:rPr lang="ru-RU" dirty="0" smtClean="0"/>
              <a:t>пределы </a:t>
            </a:r>
            <a:r>
              <a:rPr lang="ru-RU" dirty="0"/>
              <a:t>языка</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984" y="3284984"/>
            <a:ext cx="2808312" cy="2808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02473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ru-RU" dirty="0" smtClean="0"/>
              <a:t> </a:t>
            </a:r>
            <a:r>
              <a:rPr lang="ru-RU" dirty="0"/>
              <a:t>"</a:t>
            </a:r>
            <a:r>
              <a:rPr lang="ru-RU" i="1" dirty="0"/>
              <a:t>Язык похож на надтреснутый котел, по которому мы выстукиваем мелодии, звучащие так, как будто они предназначены для танцев медведя, между тем мы бы хотели растрогать ими звезды</a:t>
            </a:r>
            <a:r>
              <a:rPr lang="ru-RU" dirty="0"/>
              <a:t>".</a:t>
            </a:r>
          </a:p>
        </p:txBody>
      </p:sp>
      <p:sp>
        <p:nvSpPr>
          <p:cNvPr id="3" name="Title 2"/>
          <p:cNvSpPr>
            <a:spLocks noGrp="1"/>
          </p:cNvSpPr>
          <p:nvPr>
            <p:ph type="title"/>
          </p:nvPr>
        </p:nvSpPr>
        <p:spPr/>
        <p:txBody>
          <a:bodyPr/>
          <a:lstStyle/>
          <a:p>
            <a:r>
              <a:rPr lang="ru-RU" dirty="0" smtClean="0"/>
              <a:t>Флобер: </a:t>
            </a:r>
            <a:endParaRPr lang="ru-RU"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29390" y="3933056"/>
            <a:ext cx="1254778" cy="24572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02901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476672"/>
            <a:ext cx="8208912" cy="3139321"/>
          </a:xfrm>
          <a:prstGeom prst="rect">
            <a:avLst/>
          </a:prstGeom>
        </p:spPr>
        <p:txBody>
          <a:bodyPr wrap="square">
            <a:spAutoFit/>
          </a:bodyPr>
          <a:lstStyle/>
          <a:p>
            <a:r>
              <a:rPr lang="ru-RU" b="1" dirty="0" smtClean="0"/>
              <a:t>Язык является составной частью интеллекта, одним из его многочисленных модулей, развившихся в результате эволюции</a:t>
            </a:r>
            <a:r>
              <a:rPr lang="ru-RU" dirty="0" smtClean="0"/>
              <a:t>. </a:t>
            </a:r>
          </a:p>
          <a:p>
            <a:endParaRPr lang="ru-RU" dirty="0"/>
          </a:p>
          <a:p>
            <a:pPr algn="just"/>
            <a:r>
              <a:rPr lang="ru-RU" dirty="0" smtClean="0"/>
              <a:t>В одной из своих книг Пинкер приводит пример того, каким мог бы быть перечень др. модулей сознания. Он насчитывает пятнадцать позиций, среди к-рых интуитивное знание механики, биологии и психологии, чисел, самосознание, эмоции, любовь, предпочтения в еде и др. Разумеется, автор не настаивает на точном соответствии этого списка реальному положению дел, он хочет показать, сколь многое из того, что принято считать исключительно культурными артефактами, может быть составной частью обусловленной эволюцией человеческой природы.</a:t>
            </a:r>
            <a:endParaRPr lang="ru-RU" dirty="0"/>
          </a:p>
        </p:txBody>
      </p:sp>
    </p:spTree>
    <p:extLst>
      <p:ext uri="{BB962C8B-B14F-4D97-AF65-F5344CB8AC3E}">
        <p14:creationId xmlns:p14="http://schemas.microsoft.com/office/powerpoint/2010/main" val="3026353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48</TotalTime>
  <Words>556</Words>
  <Application>Microsoft Office PowerPoint</Application>
  <PresentationFormat>On-screen Show (4:3)</PresentationFormat>
  <Paragraphs>27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Hardcover</vt:lpstr>
      <vt:lpstr>Стивен Пинкер (р. 1954) </vt:lpstr>
      <vt:lpstr>«Язык как инстинкт»</vt:lpstr>
      <vt:lpstr>Язык        Мышление</vt:lpstr>
      <vt:lpstr>PowerPoint Presentation</vt:lpstr>
      <vt:lpstr>Компромисс между "лингвистическим детерминизмом" и "радикальным нативизмом" в науке</vt:lpstr>
      <vt:lpstr>Пинкер: центристская позиция «концептуальной семантики» </vt:lpstr>
      <vt:lpstr>пределы языка</vt:lpstr>
      <vt:lpstr>Флобер: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Стивен Пинкер</dc:title>
  <dc:creator>Петр</dc:creator>
  <cp:lastModifiedBy>Петр</cp:lastModifiedBy>
  <cp:revision>5</cp:revision>
  <dcterms:created xsi:type="dcterms:W3CDTF">2014-01-31T04:50:57Z</dcterms:created>
  <dcterms:modified xsi:type="dcterms:W3CDTF">2014-01-31T05:39:11Z</dcterms:modified>
</cp:coreProperties>
</file>